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aed47f5dd_0_3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daed47f5dd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aed47f5dd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aed47f5dd_0_4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daed47f5dd_0_40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aed47f5dd_0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aed47f5dd_0_4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daed47f5dd_0_4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aed47f5dd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daed47f5dd_0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aed47f5dd_0_4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daed47f5dd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aed47f5d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daed47f5dd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aed47f5dd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daed47f5dd_0_44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gdaed47f5dd_0_4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t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aed47f5dd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daed47f5dd_0_44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gdaed47f5dd_0_4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t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aed47f5dd_0_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aed47f5dd_0_4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daed47f5dd_0_45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aed47f5dd_0_4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gdaed47f5dd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aed47f5dd_0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aed47f5dd_0_4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daed47f5dd_0_46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aed47f5dd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aed47f5dd_0_3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daed47f5dd_0_3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aed47f5dd_0_47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gdaed47f5dd_0_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aed47f5dd_0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aed47f5dd_0_4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daed47f5dd_0_48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aed47f5dd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aed47f5dd_0_4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daed47f5dd_0_4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aed47f5dd_0_49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0" name="Google Shape;320;gdaed47f5dd_0_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aed47f5dd_0_50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gdaed47f5dd_0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aed47f5dd_0_50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gdaed47f5dd_0_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aed47f5dd_0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daed47f5dd_0_5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gdaed47f5dd_0_5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t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aed47f5dd_0_5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gdaed47f5dd_0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aed47f5dd_0_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aed47f5dd_0_5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daed47f5dd_0_5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aed47f5dd_0_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aed47f5dd_0_5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daed47f5dd_0_5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aed47f5dd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aed47f5dd_0_3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daed47f5dd_0_35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aed47f5dd_0_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aed47f5dd_0_5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daed47f5dd_0_53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aed47f5dd_0_54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gdaed47f5dd_0_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aed47f5dd_0_5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daed47f5dd_0_5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daed47f5dd_0_55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aed47f5dd_0_5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aed47f5dd_0_5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daed47f5dd_0_5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aed47f5dd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daed47f5dd_0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aed47f5dd_0_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daed47f5dd_0_5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daed47f5dd_0_57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aed47f5dd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aed47f5dd_0_3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daed47f5dd_0_36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aed47f5dd_0_3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aed47f5dd_0_3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daed47f5dd_0_36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aed47f5dd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aed47f5dd_0_3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daed47f5dd_0_37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aed47f5dd_0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aed47f5dd_0_3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daed47f5dd_0_3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aed47f5dd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aed47f5dd_0_3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daed47f5dd_0_3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aed47f5dd_0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aed47f5dd_0_4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daed47f5dd_0_4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entury"/>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62" name="Google Shape;62;p14"/>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 name="Shape 63"/>
        <p:cNvGrpSpPr/>
        <p:nvPr/>
      </p:nvGrpSpPr>
      <p:grpSpPr>
        <a:xfrm>
          <a:off x="0" y="0"/>
          <a:ext cx="0" cy="0"/>
          <a:chOff x="0" y="0"/>
          <a:chExt cx="0" cy="0"/>
        </a:xfrm>
      </p:grpSpPr>
      <p:sp>
        <p:nvSpPr>
          <p:cNvPr id="64" name="Google Shape;64;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5" name="Google Shape;65;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chemeClr val="dk1"/>
              </a:buClr>
              <a:buSzPts val="2100"/>
              <a:buChar char="•"/>
              <a:defRPr/>
            </a:lvl1pPr>
            <a:lvl2pPr indent="-342900" lvl="1" marL="914400" rtl="0" algn="l">
              <a:lnSpc>
                <a:spcPct val="100000"/>
              </a:lnSpc>
              <a:spcBef>
                <a:spcPts val="400"/>
              </a:spcBef>
              <a:spcAft>
                <a:spcPts val="0"/>
              </a:spcAft>
              <a:buClr>
                <a:schemeClr val="dk1"/>
              </a:buClr>
              <a:buSzPts val="1800"/>
              <a:buChar char="•"/>
              <a:defRPr/>
            </a:lvl2pPr>
            <a:lvl3pPr indent="-323850" lvl="2" marL="1371600" rtl="0" algn="l">
              <a:lnSpc>
                <a:spcPct val="100000"/>
              </a:lnSpc>
              <a:spcBef>
                <a:spcPts val="400"/>
              </a:spcBef>
              <a:spcAft>
                <a:spcPts val="0"/>
              </a:spcAft>
              <a:buClr>
                <a:schemeClr val="dk1"/>
              </a:buClr>
              <a:buSzPts val="1500"/>
              <a:buChar char="•"/>
              <a:defRPr/>
            </a:lvl3pPr>
            <a:lvl4pPr indent="-317500" lvl="3" marL="1828800" rtl="0" algn="l">
              <a:lnSpc>
                <a:spcPct val="100000"/>
              </a:lnSpc>
              <a:spcBef>
                <a:spcPts val="400"/>
              </a:spcBef>
              <a:spcAft>
                <a:spcPts val="0"/>
              </a:spcAft>
              <a:buClr>
                <a:schemeClr val="dk1"/>
              </a:buClr>
              <a:buSzPts val="1400"/>
              <a:buChar char="•"/>
              <a:defRPr/>
            </a:lvl4pPr>
            <a:lvl5pPr indent="-317500" lvl="4" marL="2286000" rtl="0" algn="l">
              <a:lnSpc>
                <a:spcPct val="10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6" name="Google Shape;66;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 name="Google Shape;68;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69" name="Google Shape;69;p15"/>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16"/>
          <p:cNvSpPr txBox="1"/>
          <p:nvPr>
            <p:ph type="title"/>
          </p:nvPr>
        </p:nvSpPr>
        <p:spPr>
          <a:xfrm>
            <a:off x="623888" y="1947638"/>
            <a:ext cx="7886700" cy="12945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entury"/>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3" name="Google Shape;73;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76" name="Google Shape;76;p16"/>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9" name="Google Shape;79;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0" name="Google Shape;80;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1" name="Google Shape;81;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84" name="Google Shape;84;p17"/>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8" name="Google Shape;88;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9" name="Google Shape;89;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0" name="Google Shape;90;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1" name="Google Shape;91;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2" name="Google Shape;92;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94" name="Google Shape;94;p18"/>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100" name="Google Shape;100;p19"/>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105" name="Google Shape;105;p20"/>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6" name="Shape 106"/>
        <p:cNvGrpSpPr/>
        <p:nvPr/>
      </p:nvGrpSpPr>
      <p:grpSpPr>
        <a:xfrm>
          <a:off x="0" y="0"/>
          <a:ext cx="0" cy="0"/>
          <a:chOff x="0" y="0"/>
          <a:chExt cx="0" cy="0"/>
        </a:xfrm>
      </p:grpSpPr>
      <p:sp>
        <p:nvSpPr>
          <p:cNvPr id="107" name="Google Shape;107;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entury"/>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8" name="Google Shape;108;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9" name="Google Shape;109;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0" name="Google Shape;110;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113" name="Google Shape;113;p21"/>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entury"/>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6" name="Google Shape;116;p22"/>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entury"/>
                <a:ea typeface="Century"/>
                <a:cs typeface="Century"/>
                <a:sym typeface="Century"/>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entury"/>
                <a:ea typeface="Century"/>
                <a:cs typeface="Century"/>
                <a:sym typeface="Century"/>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entury"/>
                <a:ea typeface="Century"/>
                <a:cs typeface="Century"/>
                <a:sym typeface="Century"/>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a:ea typeface="Century"/>
                <a:cs typeface="Century"/>
                <a:sym typeface="Century"/>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a:ea typeface="Century"/>
                <a:cs typeface="Century"/>
                <a:sym typeface="Century"/>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a:ea typeface="Century"/>
                <a:cs typeface="Century"/>
                <a:sym typeface="Century"/>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a:ea typeface="Century"/>
                <a:cs typeface="Century"/>
                <a:sym typeface="Century"/>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a:ea typeface="Century"/>
                <a:cs typeface="Century"/>
                <a:sym typeface="Century"/>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a:ea typeface="Century"/>
                <a:cs typeface="Century"/>
                <a:sym typeface="Century"/>
              </a:defRPr>
            </a:lvl9pPr>
          </a:lstStyle>
          <a:p/>
        </p:txBody>
      </p:sp>
      <p:sp>
        <p:nvSpPr>
          <p:cNvPr id="117" name="Google Shape;117;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8" name="Google Shape;118;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121" name="Google Shape;121;p22"/>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2" name="Shape 122"/>
        <p:cNvGrpSpPr/>
        <p:nvPr/>
      </p:nvGrpSpPr>
      <p:grpSpPr>
        <a:xfrm>
          <a:off x="0" y="0"/>
          <a:ext cx="0" cy="0"/>
          <a:chOff x="0" y="0"/>
          <a:chExt cx="0" cy="0"/>
        </a:xfrm>
      </p:grpSpPr>
      <p:sp>
        <p:nvSpPr>
          <p:cNvPr id="123" name="Google Shape;123;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5" name="Google Shape;125;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7" name="Google Shape;127;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8" name="Shape 128"/>
        <p:cNvGrpSpPr/>
        <p:nvPr/>
      </p:nvGrpSpPr>
      <p:grpSpPr>
        <a:xfrm>
          <a:off x="0" y="0"/>
          <a:ext cx="0" cy="0"/>
          <a:chOff x="0" y="0"/>
          <a:chExt cx="0" cy="0"/>
        </a:xfrm>
      </p:grpSpPr>
      <p:sp>
        <p:nvSpPr>
          <p:cNvPr id="129" name="Google Shape;129;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1" name="Google Shape;131;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Century"/>
              <a:buNone/>
              <a:defRPr>
                <a:latin typeface="Century"/>
                <a:ea typeface="Century"/>
                <a:cs typeface="Century"/>
                <a:sym typeface="Century"/>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37" name="Google Shape;13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Century"/>
              <a:buNone/>
              <a:defRPr>
                <a:latin typeface="Century"/>
                <a:ea typeface="Century"/>
                <a:cs typeface="Century"/>
                <a:sym typeface="Century"/>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41" name="Google Shape;141;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42" name="Google Shape;14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entury"/>
              <a:buNone/>
              <a:defRPr b="0" i="0" sz="3300" u="none" cap="none" strike="noStrike">
                <a:solidFill>
                  <a:schemeClr val="dk1"/>
                </a:solidFill>
                <a:latin typeface="Century"/>
                <a:ea typeface="Century"/>
                <a:cs typeface="Century"/>
                <a:sym typeface="Centur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a:ea typeface="Century"/>
                <a:cs typeface="Century"/>
                <a:sym typeface="Century"/>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a:ea typeface="Century"/>
                <a:cs typeface="Century"/>
                <a:sym typeface="Century"/>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a:ea typeface="Century"/>
                <a:cs typeface="Century"/>
                <a:sym typeface="Century"/>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a:ea typeface="Century"/>
                <a:cs typeface="Century"/>
                <a:sym typeface="Century"/>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a:ea typeface="Century"/>
                <a:cs typeface="Century"/>
                <a:sym typeface="Century"/>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a:ea typeface="Century"/>
                <a:cs typeface="Century"/>
                <a:sym typeface="Century"/>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a:ea typeface="Century"/>
                <a:cs typeface="Century"/>
                <a:sym typeface="Century"/>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a:ea typeface="Century"/>
                <a:cs typeface="Century"/>
                <a:sym typeface="Century"/>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a:ea typeface="Century"/>
                <a:cs typeface="Century"/>
                <a:sym typeface="Century"/>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entury"/>
                <a:ea typeface="Century"/>
                <a:cs typeface="Century"/>
                <a:sym typeface="Century"/>
              </a:defRPr>
            </a:lvl1pPr>
            <a:lvl2pPr lvl="1"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2pPr>
            <a:lvl3pPr lvl="2"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3pPr>
            <a:lvl4pPr lvl="3"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4pPr>
            <a:lvl5pPr lvl="4"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5pPr>
            <a:lvl6pPr lvl="5"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6pPr>
            <a:lvl7pPr lvl="6"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7pPr>
            <a:lvl8pPr lvl="7"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8pPr>
            <a:lvl9pPr lvl="8"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entury"/>
                <a:ea typeface="Century"/>
                <a:cs typeface="Century"/>
                <a:sym typeface="Century"/>
              </a:defRPr>
            </a:lvl1pPr>
            <a:lvl2pPr lvl="1"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2pPr>
            <a:lvl3pPr lvl="2"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3pPr>
            <a:lvl4pPr lvl="3"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4pPr>
            <a:lvl5pPr lvl="4"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5pPr>
            <a:lvl6pPr lvl="5"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6pPr>
            <a:lvl7pPr lvl="6"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7pPr>
            <a:lvl8pPr lvl="7"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8pPr>
            <a:lvl9pPr lvl="8" marR="0" rtl="0" algn="l">
              <a:spcBef>
                <a:spcPts val="0"/>
              </a:spcBef>
              <a:spcAft>
                <a:spcPts val="0"/>
              </a:spcAft>
              <a:buSzPts val="1100"/>
              <a:buNone/>
              <a:defRPr b="0" i="0" sz="1400" u="none" cap="none" strike="noStrike">
                <a:solidFill>
                  <a:schemeClr val="dk1"/>
                </a:solidFill>
                <a:latin typeface="Century"/>
                <a:ea typeface="Century"/>
                <a:cs typeface="Century"/>
                <a:sym typeface="Century"/>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entury"/>
                <a:ea typeface="Century"/>
                <a:cs typeface="Century"/>
                <a:sym typeface="Century"/>
              </a:defRPr>
            </a:lvl1pPr>
            <a:lvl2pPr indent="0" lvl="1" marL="0" marR="0" rtl="0" algn="r">
              <a:spcBef>
                <a:spcPts val="0"/>
              </a:spcBef>
              <a:buNone/>
              <a:defRPr b="0" i="0" sz="900" u="none" cap="none" strike="noStrike">
                <a:solidFill>
                  <a:srgbClr val="888888"/>
                </a:solidFill>
                <a:latin typeface="Century"/>
                <a:ea typeface="Century"/>
                <a:cs typeface="Century"/>
                <a:sym typeface="Century"/>
              </a:defRPr>
            </a:lvl2pPr>
            <a:lvl3pPr indent="0" lvl="2" marL="0" marR="0" rtl="0" algn="r">
              <a:spcBef>
                <a:spcPts val="0"/>
              </a:spcBef>
              <a:buNone/>
              <a:defRPr b="0" i="0" sz="900" u="none" cap="none" strike="noStrike">
                <a:solidFill>
                  <a:srgbClr val="888888"/>
                </a:solidFill>
                <a:latin typeface="Century"/>
                <a:ea typeface="Century"/>
                <a:cs typeface="Century"/>
                <a:sym typeface="Century"/>
              </a:defRPr>
            </a:lvl3pPr>
            <a:lvl4pPr indent="0" lvl="3" marL="0" marR="0" rtl="0" algn="r">
              <a:spcBef>
                <a:spcPts val="0"/>
              </a:spcBef>
              <a:buNone/>
              <a:defRPr b="0" i="0" sz="900" u="none" cap="none" strike="noStrike">
                <a:solidFill>
                  <a:srgbClr val="888888"/>
                </a:solidFill>
                <a:latin typeface="Century"/>
                <a:ea typeface="Century"/>
                <a:cs typeface="Century"/>
                <a:sym typeface="Century"/>
              </a:defRPr>
            </a:lvl4pPr>
            <a:lvl5pPr indent="0" lvl="4" marL="0" marR="0" rtl="0" algn="r">
              <a:spcBef>
                <a:spcPts val="0"/>
              </a:spcBef>
              <a:buNone/>
              <a:defRPr b="0" i="0" sz="900" u="none" cap="none" strike="noStrike">
                <a:solidFill>
                  <a:srgbClr val="888888"/>
                </a:solidFill>
                <a:latin typeface="Century"/>
                <a:ea typeface="Century"/>
                <a:cs typeface="Century"/>
                <a:sym typeface="Century"/>
              </a:defRPr>
            </a:lvl5pPr>
            <a:lvl6pPr indent="0" lvl="5" marL="0" marR="0" rtl="0" algn="r">
              <a:spcBef>
                <a:spcPts val="0"/>
              </a:spcBef>
              <a:buNone/>
              <a:defRPr b="0" i="0" sz="900" u="none" cap="none" strike="noStrike">
                <a:solidFill>
                  <a:srgbClr val="888888"/>
                </a:solidFill>
                <a:latin typeface="Century"/>
                <a:ea typeface="Century"/>
                <a:cs typeface="Century"/>
                <a:sym typeface="Century"/>
              </a:defRPr>
            </a:lvl6pPr>
            <a:lvl7pPr indent="0" lvl="6" marL="0" marR="0" rtl="0" algn="r">
              <a:spcBef>
                <a:spcPts val="0"/>
              </a:spcBef>
              <a:buNone/>
              <a:defRPr b="0" i="0" sz="900" u="none" cap="none" strike="noStrike">
                <a:solidFill>
                  <a:srgbClr val="888888"/>
                </a:solidFill>
                <a:latin typeface="Century"/>
                <a:ea typeface="Century"/>
                <a:cs typeface="Century"/>
                <a:sym typeface="Century"/>
              </a:defRPr>
            </a:lvl7pPr>
            <a:lvl8pPr indent="0" lvl="7" marL="0" marR="0" rtl="0" algn="r">
              <a:spcBef>
                <a:spcPts val="0"/>
              </a:spcBef>
              <a:buNone/>
              <a:defRPr b="0" i="0" sz="900" u="none" cap="none" strike="noStrike">
                <a:solidFill>
                  <a:srgbClr val="888888"/>
                </a:solidFill>
                <a:latin typeface="Century"/>
                <a:ea typeface="Century"/>
                <a:cs typeface="Century"/>
                <a:sym typeface="Century"/>
              </a:defRPr>
            </a:lvl8pPr>
            <a:lvl9pPr indent="0" lvl="8" marL="0" marR="0" rtl="0" algn="r">
              <a:spcBef>
                <a:spcPts val="0"/>
              </a:spcBef>
              <a:buNone/>
              <a:defRPr b="0" i="0" sz="900" u="none" cap="none" strike="noStrike">
                <a:solidFill>
                  <a:srgbClr val="888888"/>
                </a:solidFill>
                <a:latin typeface="Century"/>
                <a:ea typeface="Century"/>
                <a:cs typeface="Century"/>
                <a:sym typeface="Century"/>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34.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drive.google.com/file/d/11T2J43lgyz0ykKADRrWBDFpoUgz-ZzfG/view"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27.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Day 4</a:t>
            </a:r>
            <a:endParaRPr/>
          </a:p>
        </p:txBody>
      </p:sp>
      <p:sp>
        <p:nvSpPr>
          <p:cNvPr id="148" name="Google Shape;148;p27"/>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rPr lang="tr"/>
              <a:t>Derin Öğrenme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Konvolüsyon</a:t>
            </a:r>
            <a:endParaRPr/>
          </a:p>
        </p:txBody>
      </p:sp>
      <p:pic>
        <p:nvPicPr>
          <p:cNvPr id="222" name="Google Shape;222;p36"/>
          <p:cNvPicPr preferRelativeResize="0"/>
          <p:nvPr/>
        </p:nvPicPr>
        <p:blipFill rotWithShape="1">
          <a:blip r:embed="rId3">
            <a:alphaModFix/>
          </a:blip>
          <a:srcRect b="0" l="0" r="0" t="0"/>
          <a:stretch/>
        </p:blipFill>
        <p:spPr>
          <a:xfrm>
            <a:off x="2189963" y="1344038"/>
            <a:ext cx="4764082" cy="326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Konvolüsyon</a:t>
            </a:r>
            <a:endParaRPr/>
          </a:p>
        </p:txBody>
      </p:sp>
      <p:sp>
        <p:nvSpPr>
          <p:cNvPr id="229" name="Google Shape;229;p3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tr" sz="1700"/>
              <a:t>Matematikte ve özellikle fonksiyonel analizde konvolüsyon ya da evrişim, bir fonksiyonun şeklinin başka fonksiyon tarafından nasıl modifiye edildiğini gösteren bir integral işlemdir</a:t>
            </a:r>
            <a:endParaRPr sz="1700"/>
          </a:p>
        </p:txBody>
      </p:sp>
      <p:pic>
        <p:nvPicPr>
          <p:cNvPr id="230" name="Google Shape;230;p37"/>
          <p:cNvPicPr preferRelativeResize="0"/>
          <p:nvPr/>
        </p:nvPicPr>
        <p:blipFill rotWithShape="1">
          <a:blip r:embed="rId3">
            <a:alphaModFix/>
          </a:blip>
          <a:srcRect b="18195" l="7469" r="9721" t="12776"/>
          <a:stretch/>
        </p:blipFill>
        <p:spPr>
          <a:xfrm>
            <a:off x="3712200" y="200756"/>
            <a:ext cx="4910887" cy="1140451"/>
          </a:xfrm>
          <a:prstGeom prst="rect">
            <a:avLst/>
          </a:prstGeom>
          <a:noFill/>
          <a:ln>
            <a:noFill/>
          </a:ln>
        </p:spPr>
      </p:pic>
      <p:pic>
        <p:nvPicPr>
          <p:cNvPr id="231" name="Google Shape;231;p37"/>
          <p:cNvPicPr preferRelativeResize="0"/>
          <p:nvPr/>
        </p:nvPicPr>
        <p:blipFill rotWithShape="1">
          <a:blip r:embed="rId4">
            <a:alphaModFix/>
          </a:blip>
          <a:srcRect b="0" l="0" r="0" t="0"/>
          <a:stretch/>
        </p:blipFill>
        <p:spPr>
          <a:xfrm>
            <a:off x="2893660" y="2618607"/>
            <a:ext cx="3356681" cy="20140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939"/>
              <a:buNone/>
            </a:pPr>
            <a:r>
              <a:rPr lang="tr"/>
              <a:t>Softwares and Hardwares</a:t>
            </a:r>
            <a:endParaRPr/>
          </a:p>
        </p:txBody>
      </p:sp>
      <p:pic>
        <p:nvPicPr>
          <p:cNvPr id="237" name="Google Shape;237;p38"/>
          <p:cNvPicPr preferRelativeResize="0"/>
          <p:nvPr/>
        </p:nvPicPr>
        <p:blipFill rotWithShape="1">
          <a:blip r:embed="rId3">
            <a:alphaModFix/>
          </a:blip>
          <a:srcRect b="0" l="0" r="0" t="0"/>
          <a:stretch/>
        </p:blipFill>
        <p:spPr>
          <a:xfrm>
            <a:off x="544350" y="2694738"/>
            <a:ext cx="1727589" cy="2128451"/>
          </a:xfrm>
          <a:prstGeom prst="rect">
            <a:avLst/>
          </a:prstGeom>
          <a:noFill/>
          <a:ln>
            <a:noFill/>
          </a:ln>
        </p:spPr>
      </p:pic>
      <p:pic>
        <p:nvPicPr>
          <p:cNvPr id="238" name="Google Shape;238;p38"/>
          <p:cNvPicPr preferRelativeResize="0"/>
          <p:nvPr/>
        </p:nvPicPr>
        <p:blipFill rotWithShape="1">
          <a:blip r:embed="rId4">
            <a:alphaModFix/>
          </a:blip>
          <a:srcRect b="0" l="0" r="0" t="0"/>
          <a:stretch/>
        </p:blipFill>
        <p:spPr>
          <a:xfrm>
            <a:off x="3272500" y="3947800"/>
            <a:ext cx="4514850" cy="1009650"/>
          </a:xfrm>
          <a:prstGeom prst="rect">
            <a:avLst/>
          </a:prstGeom>
          <a:noFill/>
          <a:ln>
            <a:noFill/>
          </a:ln>
        </p:spPr>
      </p:pic>
      <p:pic>
        <p:nvPicPr>
          <p:cNvPr id="239" name="Google Shape;239;p38"/>
          <p:cNvPicPr preferRelativeResize="0"/>
          <p:nvPr/>
        </p:nvPicPr>
        <p:blipFill rotWithShape="1">
          <a:blip r:embed="rId5">
            <a:alphaModFix/>
          </a:blip>
          <a:srcRect b="0" l="0" r="0" t="0"/>
          <a:stretch/>
        </p:blipFill>
        <p:spPr>
          <a:xfrm>
            <a:off x="3914313" y="1225388"/>
            <a:ext cx="2082321" cy="1261700"/>
          </a:xfrm>
          <a:prstGeom prst="rect">
            <a:avLst/>
          </a:prstGeom>
          <a:noFill/>
          <a:ln>
            <a:noFill/>
          </a:ln>
        </p:spPr>
      </p:pic>
      <p:pic>
        <p:nvPicPr>
          <p:cNvPr id="240" name="Google Shape;240;p38"/>
          <p:cNvPicPr preferRelativeResize="0"/>
          <p:nvPr/>
        </p:nvPicPr>
        <p:blipFill rotWithShape="1">
          <a:blip r:embed="rId6">
            <a:alphaModFix/>
          </a:blip>
          <a:srcRect b="0" l="0" r="0" t="0"/>
          <a:stretch/>
        </p:blipFill>
        <p:spPr>
          <a:xfrm>
            <a:off x="6126700" y="2596188"/>
            <a:ext cx="2671150" cy="1335575"/>
          </a:xfrm>
          <a:prstGeom prst="rect">
            <a:avLst/>
          </a:prstGeom>
          <a:noFill/>
          <a:ln>
            <a:noFill/>
          </a:ln>
        </p:spPr>
      </p:pic>
      <p:pic>
        <p:nvPicPr>
          <p:cNvPr id="241" name="Google Shape;241;p38"/>
          <p:cNvPicPr preferRelativeResize="0"/>
          <p:nvPr/>
        </p:nvPicPr>
        <p:blipFill rotWithShape="1">
          <a:blip r:embed="rId7">
            <a:alphaModFix/>
          </a:blip>
          <a:srcRect b="0" l="0" r="0" t="0"/>
          <a:stretch/>
        </p:blipFill>
        <p:spPr>
          <a:xfrm>
            <a:off x="6651224" y="400996"/>
            <a:ext cx="1622098" cy="2128444"/>
          </a:xfrm>
          <a:prstGeom prst="rect">
            <a:avLst/>
          </a:prstGeom>
          <a:noFill/>
          <a:ln>
            <a:noFill/>
          </a:ln>
        </p:spPr>
      </p:pic>
      <p:pic>
        <p:nvPicPr>
          <p:cNvPr id="242" name="Google Shape;242;p38"/>
          <p:cNvPicPr preferRelativeResize="0"/>
          <p:nvPr/>
        </p:nvPicPr>
        <p:blipFill rotWithShape="1">
          <a:blip r:embed="rId8">
            <a:alphaModFix/>
          </a:blip>
          <a:srcRect b="0" l="0" r="0" t="0"/>
          <a:stretch/>
        </p:blipFill>
        <p:spPr>
          <a:xfrm>
            <a:off x="1074700" y="1323040"/>
            <a:ext cx="2008100" cy="1066376"/>
          </a:xfrm>
          <a:prstGeom prst="rect">
            <a:avLst/>
          </a:prstGeom>
          <a:noFill/>
          <a:ln>
            <a:noFill/>
          </a:ln>
        </p:spPr>
      </p:pic>
      <p:pic>
        <p:nvPicPr>
          <p:cNvPr id="243" name="Google Shape;243;p38"/>
          <p:cNvPicPr preferRelativeResize="0"/>
          <p:nvPr/>
        </p:nvPicPr>
        <p:blipFill rotWithShape="1">
          <a:blip r:embed="rId9">
            <a:alphaModFix/>
          </a:blip>
          <a:srcRect b="0" l="0" r="0" t="0"/>
          <a:stretch/>
        </p:blipFill>
        <p:spPr>
          <a:xfrm>
            <a:off x="2747063" y="2801877"/>
            <a:ext cx="3021974" cy="89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CNN – Convolutional Neural Networks</a:t>
            </a:r>
            <a:endParaRPr/>
          </a:p>
        </p:txBody>
      </p:sp>
      <p:sp>
        <p:nvSpPr>
          <p:cNvPr id="249" name="Google Shape;249;p39"/>
          <p:cNvSpPr txBox="1"/>
          <p:nvPr>
            <p:ph idx="1" type="subTitle"/>
          </p:nvPr>
        </p:nvSpPr>
        <p:spPr>
          <a:xfrm>
            <a:off x="1143000" y="2701528"/>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3" name="Shape 253"/>
        <p:cNvGrpSpPr/>
        <p:nvPr/>
      </p:nvGrpSpPr>
      <p:grpSpPr>
        <a:xfrm>
          <a:off x="0" y="0"/>
          <a:ext cx="0" cy="0"/>
          <a:chOff x="0" y="0"/>
          <a:chExt cx="0" cy="0"/>
        </a:xfrm>
      </p:grpSpPr>
      <p:pic>
        <p:nvPicPr>
          <p:cNvPr id="254" name="Google Shape;254;p40" title="neural.mp4">
            <a:hlinkClick r:id="rId3"/>
          </p:cNvPr>
          <p:cNvPicPr preferRelativeResize="0"/>
          <p:nvPr/>
        </p:nvPicPr>
        <p:blipFill rotWithShape="1">
          <a:blip r:embed="rId4">
            <a:alphaModFix/>
          </a:blip>
          <a:srcRect b="0" l="0" r="0" t="0"/>
          <a:stretch/>
        </p:blipFill>
        <p:spPr>
          <a:xfrm>
            <a:off x="723025" y="0"/>
            <a:ext cx="6858000" cy="5143500"/>
          </a:xfrm>
          <a:prstGeom prst="rect">
            <a:avLst/>
          </a:prstGeom>
          <a:noFill/>
          <a:ln>
            <a:noFill/>
          </a:ln>
        </p:spPr>
      </p:pic>
      <p:sp>
        <p:nvSpPr>
          <p:cNvPr id="255" name="Google Shape;255;p4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256" name="Google Shape;256;p40"/>
          <p:cNvSpPr txBox="1"/>
          <p:nvPr>
            <p:ph idx="1" type="subTitle"/>
          </p:nvPr>
        </p:nvSpPr>
        <p:spPr>
          <a:xfrm>
            <a:off x="1143000" y="2701528"/>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1"/>
          <p:cNvPicPr preferRelativeResize="0"/>
          <p:nvPr/>
        </p:nvPicPr>
        <p:blipFill rotWithShape="1">
          <a:blip r:embed="rId3">
            <a:alphaModFix/>
          </a:blip>
          <a:srcRect b="0" l="0" r="0" t="0"/>
          <a:stretch/>
        </p:blipFill>
        <p:spPr>
          <a:xfrm>
            <a:off x="384478" y="1157008"/>
            <a:ext cx="8375045" cy="28294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lang="tr"/>
              <a:t>Alfred Haar</a:t>
            </a:r>
            <a:endParaRPr/>
          </a:p>
        </p:txBody>
      </p:sp>
      <p:sp>
        <p:nvSpPr>
          <p:cNvPr id="269" name="Google Shape;269;p42"/>
          <p:cNvSpPr txBox="1"/>
          <p:nvPr>
            <p:ph idx="1" type="body"/>
          </p:nvPr>
        </p:nvSpPr>
        <p:spPr>
          <a:xfrm>
            <a:off x="628650" y="1369219"/>
            <a:ext cx="3628800" cy="32634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2100"/>
              <a:buNone/>
            </a:pPr>
            <a:r>
              <a:rPr lang="tr" sz="1700"/>
              <a:t>Haar Benzeri Özellikler (Haar-like Features):</a:t>
            </a:r>
            <a:endParaRPr sz="1700"/>
          </a:p>
          <a:p>
            <a:pPr indent="-273050" lvl="0" marL="342900" rtl="0" algn="l">
              <a:lnSpc>
                <a:spcPct val="100000"/>
              </a:lnSpc>
              <a:spcBef>
                <a:spcPts val="800"/>
              </a:spcBef>
              <a:spcAft>
                <a:spcPts val="0"/>
              </a:spcAft>
              <a:buSzPts val="1700"/>
              <a:buChar char="●"/>
            </a:pPr>
            <a:r>
              <a:rPr lang="tr" sz="1700"/>
              <a:t>Kenar Özellikleri</a:t>
            </a:r>
            <a:endParaRPr sz="1700"/>
          </a:p>
          <a:p>
            <a:pPr indent="-273050" lvl="0" marL="342900" rtl="0" algn="l">
              <a:lnSpc>
                <a:spcPct val="100000"/>
              </a:lnSpc>
              <a:spcBef>
                <a:spcPts val="800"/>
              </a:spcBef>
              <a:spcAft>
                <a:spcPts val="0"/>
              </a:spcAft>
              <a:buSzPts val="1700"/>
              <a:buChar char="●"/>
            </a:pPr>
            <a:r>
              <a:rPr lang="tr" sz="1700"/>
              <a:t>Çizgi Özellikleri</a:t>
            </a:r>
            <a:endParaRPr sz="1700"/>
          </a:p>
          <a:p>
            <a:pPr indent="-273050" lvl="0" marL="342900" rtl="0" algn="l">
              <a:lnSpc>
                <a:spcPct val="100000"/>
              </a:lnSpc>
              <a:spcBef>
                <a:spcPts val="800"/>
              </a:spcBef>
              <a:spcAft>
                <a:spcPts val="0"/>
              </a:spcAft>
              <a:buSzPts val="1700"/>
              <a:buChar char="●"/>
            </a:pPr>
            <a:r>
              <a:rPr lang="tr" sz="1700"/>
              <a:t>Dört Kare Özellikleri</a:t>
            </a:r>
            <a:endParaRPr sz="1700"/>
          </a:p>
          <a:p>
            <a:pPr indent="0" lvl="0" marL="0" rtl="0" algn="l">
              <a:lnSpc>
                <a:spcPct val="100000"/>
              </a:lnSpc>
              <a:spcBef>
                <a:spcPts val="800"/>
              </a:spcBef>
              <a:spcAft>
                <a:spcPts val="0"/>
              </a:spcAft>
              <a:buSzPts val="2100"/>
              <a:buNone/>
            </a:pPr>
            <a:r>
              <a:t/>
            </a:r>
            <a:endParaRPr sz="1700"/>
          </a:p>
          <a:p>
            <a:pPr indent="0" lvl="0" marL="0" rtl="0" algn="l">
              <a:lnSpc>
                <a:spcPct val="100000"/>
              </a:lnSpc>
              <a:spcBef>
                <a:spcPts val="800"/>
              </a:spcBef>
              <a:spcAft>
                <a:spcPts val="0"/>
              </a:spcAft>
              <a:buSzPts val="2100"/>
              <a:buNone/>
            </a:pPr>
            <a:r>
              <a:rPr i="1" lang="tr" sz="1700"/>
              <a:t>bkz. Haar Dalgacik Donusumu</a:t>
            </a:r>
            <a:endParaRPr i="1" sz="1700"/>
          </a:p>
          <a:p>
            <a:pPr indent="0" lvl="0" marL="0" rtl="0" algn="l">
              <a:lnSpc>
                <a:spcPct val="100000"/>
              </a:lnSpc>
              <a:spcBef>
                <a:spcPts val="800"/>
              </a:spcBef>
              <a:spcAft>
                <a:spcPts val="0"/>
              </a:spcAft>
              <a:buSzPts val="2100"/>
              <a:buNone/>
            </a:pPr>
            <a:r>
              <a:t/>
            </a:r>
            <a:endParaRPr sz="1700"/>
          </a:p>
        </p:txBody>
      </p:sp>
      <p:pic>
        <p:nvPicPr>
          <p:cNvPr id="270" name="Google Shape;270;p42"/>
          <p:cNvPicPr preferRelativeResize="0"/>
          <p:nvPr/>
        </p:nvPicPr>
        <p:blipFill rotWithShape="1">
          <a:blip r:embed="rId3">
            <a:alphaModFix/>
          </a:blip>
          <a:srcRect b="0" l="0" r="0" t="0"/>
          <a:stretch/>
        </p:blipFill>
        <p:spPr>
          <a:xfrm>
            <a:off x="6761138" y="1480763"/>
            <a:ext cx="1971675" cy="2650331"/>
          </a:xfrm>
          <a:prstGeom prst="rect">
            <a:avLst/>
          </a:prstGeom>
          <a:noFill/>
          <a:ln>
            <a:noFill/>
          </a:ln>
        </p:spPr>
      </p:pic>
      <p:pic>
        <p:nvPicPr>
          <p:cNvPr id="271" name="Google Shape;271;p42"/>
          <p:cNvPicPr preferRelativeResize="0"/>
          <p:nvPr/>
        </p:nvPicPr>
        <p:blipFill rotWithShape="1">
          <a:blip r:embed="rId4">
            <a:alphaModFix/>
          </a:blip>
          <a:srcRect b="0" l="0" r="0" t="0"/>
          <a:stretch/>
        </p:blipFill>
        <p:spPr>
          <a:xfrm>
            <a:off x="4292296" y="3397611"/>
            <a:ext cx="2015419" cy="1224938"/>
          </a:xfrm>
          <a:prstGeom prst="rect">
            <a:avLst/>
          </a:prstGeom>
          <a:noFill/>
          <a:ln>
            <a:noFill/>
          </a:ln>
        </p:spPr>
      </p:pic>
      <p:pic>
        <p:nvPicPr>
          <p:cNvPr id="272" name="Google Shape;272;p42"/>
          <p:cNvPicPr preferRelativeResize="0"/>
          <p:nvPr/>
        </p:nvPicPr>
        <p:blipFill rotWithShape="1">
          <a:blip r:embed="rId5">
            <a:alphaModFix/>
          </a:blip>
          <a:srcRect b="0" l="0" r="0" t="0"/>
          <a:stretch/>
        </p:blipFill>
        <p:spPr>
          <a:xfrm>
            <a:off x="4257525" y="1369228"/>
            <a:ext cx="2286000" cy="19359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LeNet-5</a:t>
            </a:r>
            <a:endParaRPr/>
          </a:p>
        </p:txBody>
      </p:sp>
      <p:sp>
        <p:nvSpPr>
          <p:cNvPr id="279" name="Google Shape;279;p4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tr" sz="1700"/>
              <a:t>Yann LeCun ve ekibi 1998 yılında yayınladığı makale, görüntü işleme yöntemlerinin nasıl Derin Ağlar üzerinde kullanabileceğini anlattı. LeNet-5 olarak adlandırılan bu yapı ilk başarılı sonucu veren evrişimli sinir ağı olmuştur.</a:t>
            </a:r>
            <a:endParaRPr sz="1700"/>
          </a:p>
        </p:txBody>
      </p:sp>
      <p:pic>
        <p:nvPicPr>
          <p:cNvPr id="280" name="Google Shape;280;p43"/>
          <p:cNvPicPr preferRelativeResize="0"/>
          <p:nvPr/>
        </p:nvPicPr>
        <p:blipFill rotWithShape="1">
          <a:blip r:embed="rId3">
            <a:alphaModFix/>
          </a:blip>
          <a:srcRect b="0" l="0" r="0" t="0"/>
          <a:stretch/>
        </p:blipFill>
        <p:spPr>
          <a:xfrm>
            <a:off x="694163" y="2347126"/>
            <a:ext cx="7755675" cy="2143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ctrTitle"/>
          </p:nvPr>
        </p:nvSpPr>
        <p:spPr>
          <a:xfrm>
            <a:off x="1143000" y="841772"/>
            <a:ext cx="6858000" cy="1790700"/>
          </a:xfrm>
          <a:prstGeom prst="rect">
            <a:avLst/>
          </a:prstGeom>
          <a:noFill/>
          <a:ln>
            <a:noFill/>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Clr>
                <a:schemeClr val="dk1"/>
              </a:buClr>
              <a:buSzPts val="4500"/>
              <a:buFont typeface="Century"/>
              <a:buNone/>
            </a:pPr>
            <a:r>
              <a:rPr lang="tr"/>
              <a:t>Layer Types</a:t>
            </a:r>
            <a:endParaRPr/>
          </a:p>
        </p:txBody>
      </p:sp>
      <p:sp>
        <p:nvSpPr>
          <p:cNvPr id="286" name="Google Shape;286;p44"/>
          <p:cNvSpPr txBox="1"/>
          <p:nvPr>
            <p:ph idx="1" type="subTitle"/>
          </p:nvPr>
        </p:nvSpPr>
        <p:spPr>
          <a:xfrm>
            <a:off x="1143000" y="2701528"/>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Convolution Layer</a:t>
            </a:r>
            <a:endParaRPr/>
          </a:p>
        </p:txBody>
      </p:sp>
      <p:sp>
        <p:nvSpPr>
          <p:cNvPr id="293" name="Google Shape;293;p4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tr" sz="1700"/>
              <a:t>Evrişim katmanı</a:t>
            </a:r>
            <a:r>
              <a:rPr lang="tr" sz="1700"/>
              <a:t> (CONV): Evrişim işlemlerini gerçekleştiren filtreleri, girişini boyutlarına göre tararken kullanır. Elde edilen çıktı, öznitelik haritası veya aktivasyon haritası olarak adlandırılır.</a:t>
            </a:r>
            <a:endParaRPr sz="1700"/>
          </a:p>
          <a:p>
            <a:pPr indent="0" lvl="0" marL="0" rtl="0" algn="l">
              <a:spcBef>
                <a:spcPts val="800"/>
              </a:spcBef>
              <a:spcAft>
                <a:spcPts val="0"/>
              </a:spcAft>
              <a:buNone/>
            </a:pPr>
            <a:r>
              <a:t/>
            </a:r>
            <a:endParaRPr sz="1700"/>
          </a:p>
        </p:txBody>
      </p:sp>
      <p:pic>
        <p:nvPicPr>
          <p:cNvPr id="294" name="Google Shape;294;p45"/>
          <p:cNvPicPr preferRelativeResize="0"/>
          <p:nvPr/>
        </p:nvPicPr>
        <p:blipFill rotWithShape="1">
          <a:blip r:embed="rId3">
            <a:alphaModFix/>
          </a:blip>
          <a:srcRect b="0" l="0" r="0" t="0"/>
          <a:stretch/>
        </p:blipFill>
        <p:spPr>
          <a:xfrm>
            <a:off x="2006830" y="2473582"/>
            <a:ext cx="5130340" cy="2230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342900" rtl="0" algn="ctr">
              <a:lnSpc>
                <a:spcPct val="100000"/>
              </a:lnSpc>
              <a:spcBef>
                <a:spcPts val="0"/>
              </a:spcBef>
              <a:spcAft>
                <a:spcPts val="0"/>
              </a:spcAft>
              <a:buNone/>
            </a:pPr>
            <a:r>
              <a:rPr lang="tr"/>
              <a:t>Convolutional Neural Networks</a:t>
            </a:r>
            <a:endParaRPr/>
          </a:p>
        </p:txBody>
      </p:sp>
      <p:sp>
        <p:nvSpPr>
          <p:cNvPr id="155" name="Google Shape;155;p28"/>
          <p:cNvSpPr txBox="1"/>
          <p:nvPr>
            <p:ph idx="1" type="subTitle"/>
          </p:nvPr>
        </p:nvSpPr>
        <p:spPr>
          <a:xfrm>
            <a:off x="1143000" y="2701528"/>
            <a:ext cx="6858000" cy="1241700"/>
          </a:xfrm>
          <a:prstGeom prst="rect">
            <a:avLst/>
          </a:prstGeom>
        </p:spPr>
        <p:txBody>
          <a:bodyPr anchorCtr="0" anchor="t" bIns="34275" lIns="68575" spcFirstLastPara="1" rIns="68575" wrap="square" tIns="34275">
            <a:normAutofit/>
          </a:bodyPr>
          <a:lstStyle/>
          <a:p>
            <a:pPr indent="0" lvl="0" marL="0" rtl="0" algn="ctr">
              <a:lnSpc>
                <a:spcPct val="100000"/>
              </a:lnSpc>
              <a:spcBef>
                <a:spcPts val="0"/>
              </a:spcBef>
              <a:spcAft>
                <a:spcPts val="0"/>
              </a:spcAft>
              <a:buNone/>
            </a:pPr>
            <a:r>
              <a:rPr lang="tr" sz="2300"/>
              <a:t>Digital Signal Processing, Bilgisayarlı Görü, Sinyaller, Mimariler ve Yazılımlar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entury"/>
              <a:buNone/>
            </a:pPr>
            <a:r>
              <a:rPr lang="tr"/>
              <a:t>Pooling Layer</a:t>
            </a:r>
            <a:endParaRPr/>
          </a:p>
        </p:txBody>
      </p:sp>
      <p:sp>
        <p:nvSpPr>
          <p:cNvPr id="300" name="Google Shape;300;p4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1400"/>
              <a:buNone/>
            </a:pPr>
            <a:r>
              <a:rPr b="1" lang="tr" sz="1700"/>
              <a:t>Ortaklama (POOL)</a:t>
            </a:r>
            <a:r>
              <a:rPr lang="tr" sz="1700"/>
              <a:t> ― Ortaklama katmanı (POOL), tipik olarak bir miktar uzamsal değişkenlik gösteren bir evrişim katmanından sonra uygulanan bir örnekleme işlemidir. Özellikle, maksimum ve ortalama ortaklama, sırasıyla maksimum ve ortalama değerin alındığı özel ortaklama türleridir.</a:t>
            </a:r>
            <a:endParaRPr sz="1700"/>
          </a:p>
        </p:txBody>
      </p:sp>
      <p:pic>
        <p:nvPicPr>
          <p:cNvPr id="301" name="Google Shape;301;p46"/>
          <p:cNvPicPr preferRelativeResize="0"/>
          <p:nvPr/>
        </p:nvPicPr>
        <p:blipFill rotWithShape="1">
          <a:blip r:embed="rId3">
            <a:alphaModFix/>
          </a:blip>
          <a:srcRect b="0" l="0" r="0" t="0"/>
          <a:stretch/>
        </p:blipFill>
        <p:spPr>
          <a:xfrm>
            <a:off x="2283169" y="2422913"/>
            <a:ext cx="4577660" cy="2560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Fully Connected Layer</a:t>
            </a:r>
            <a:endParaRPr/>
          </a:p>
        </p:txBody>
      </p:sp>
      <p:sp>
        <p:nvSpPr>
          <p:cNvPr id="308" name="Google Shape;308;p4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400"/>
              <a:buFont typeface="Arial"/>
              <a:buNone/>
            </a:pPr>
            <a:r>
              <a:rPr b="1" lang="tr" sz="1700"/>
              <a:t>Tam Bağlantı (FC)</a:t>
            </a:r>
            <a:r>
              <a:rPr lang="tr" sz="1700"/>
              <a:t> ― Tam bağlı katman (FC), her girişin tüm nöronlara bağlı olduğu bir giriş üzerinde çalışır. Eğer varsa, FC katmanları genellikle CNN mimarisinin sonuna doğru bulunur ve sınıf skorları gibi hedefleri optimize etmek için kullanılabilir.</a:t>
            </a:r>
            <a:endParaRPr sz="1700"/>
          </a:p>
          <a:p>
            <a:pPr indent="0" lvl="0" marL="0" rtl="0" algn="l">
              <a:spcBef>
                <a:spcPts val="800"/>
              </a:spcBef>
              <a:spcAft>
                <a:spcPts val="0"/>
              </a:spcAft>
              <a:buNone/>
            </a:pPr>
            <a:r>
              <a:t/>
            </a:r>
            <a:endParaRPr/>
          </a:p>
        </p:txBody>
      </p:sp>
      <p:pic>
        <p:nvPicPr>
          <p:cNvPr id="309" name="Google Shape;309;p47"/>
          <p:cNvPicPr preferRelativeResize="0"/>
          <p:nvPr/>
        </p:nvPicPr>
        <p:blipFill rotWithShape="1">
          <a:blip r:embed="rId3">
            <a:alphaModFix/>
          </a:blip>
          <a:srcRect b="0" l="0" r="0" t="0"/>
          <a:stretch/>
        </p:blipFill>
        <p:spPr>
          <a:xfrm>
            <a:off x="1307119" y="2454037"/>
            <a:ext cx="6529762" cy="23744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CNN Çalışma Prensipleri</a:t>
            </a:r>
            <a:endParaRPr/>
          </a:p>
        </p:txBody>
      </p:sp>
      <p:sp>
        <p:nvSpPr>
          <p:cNvPr id="316" name="Google Shape;316;p4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400"/>
              <a:buFont typeface="Arial"/>
              <a:buNone/>
            </a:pPr>
            <a:r>
              <a:rPr lang="tr" sz="1700"/>
              <a:t>Evrişim katmanı ve ortaklama katmanı, sonraki bölümlerde açıklanan hiper-parametreler ile ince ayar (fine-tuned) yapılabilir.</a:t>
            </a:r>
            <a:endParaRPr sz="1700"/>
          </a:p>
          <a:p>
            <a:pPr indent="0" lvl="0" marL="0" rtl="0" algn="l">
              <a:spcBef>
                <a:spcPts val="800"/>
              </a:spcBef>
              <a:spcAft>
                <a:spcPts val="0"/>
              </a:spcAft>
              <a:buNone/>
            </a:pPr>
            <a:r>
              <a:t/>
            </a:r>
            <a:endParaRPr sz="1700"/>
          </a:p>
        </p:txBody>
      </p:sp>
      <p:pic>
        <p:nvPicPr>
          <p:cNvPr id="317" name="Google Shape;317;p48"/>
          <p:cNvPicPr preferRelativeResize="0"/>
          <p:nvPr>
            <p:ph idx="1" type="body"/>
          </p:nvPr>
        </p:nvPicPr>
        <p:blipFill>
          <a:blip r:embed="rId3">
            <a:alphaModFix/>
          </a:blip>
          <a:stretch>
            <a:fillRect/>
          </a:stretch>
        </p:blipFill>
        <p:spPr>
          <a:xfrm>
            <a:off x="628650" y="2097206"/>
            <a:ext cx="7886700" cy="20820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type="ctrTitle"/>
          </p:nvPr>
        </p:nvSpPr>
        <p:spPr>
          <a:xfrm>
            <a:off x="1143000" y="841772"/>
            <a:ext cx="6858000" cy="1790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4100"/>
              <a:buFont typeface="Century"/>
              <a:buNone/>
            </a:pPr>
            <a:r>
              <a:rPr lang="tr" sz="4100"/>
              <a:t>CNN için Yaygın Kullanılan Aktivasyon Fonksiyonları</a:t>
            </a:r>
            <a:endParaRPr/>
          </a:p>
        </p:txBody>
      </p:sp>
      <p:sp>
        <p:nvSpPr>
          <p:cNvPr id="323" name="Google Shape;323;p49"/>
          <p:cNvSpPr txBox="1"/>
          <p:nvPr>
            <p:ph idx="1" type="subTitle"/>
          </p:nvPr>
        </p:nvSpPr>
        <p:spPr>
          <a:xfrm>
            <a:off x="1143000" y="2701528"/>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entury"/>
              <a:buNone/>
            </a:pPr>
            <a:r>
              <a:rPr lang="tr"/>
              <a:t>RELU (Düzeltilmiş Doğrusal Birim) </a:t>
            </a:r>
            <a:endParaRPr/>
          </a:p>
        </p:txBody>
      </p:sp>
      <p:sp>
        <p:nvSpPr>
          <p:cNvPr id="329" name="Google Shape;329;p5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just">
              <a:lnSpc>
                <a:spcPct val="100000"/>
              </a:lnSpc>
              <a:spcBef>
                <a:spcPts val="0"/>
              </a:spcBef>
              <a:spcAft>
                <a:spcPts val="0"/>
              </a:spcAft>
              <a:buClr>
                <a:schemeClr val="dk1"/>
              </a:buClr>
              <a:buSzPts val="1400"/>
              <a:buNone/>
            </a:pPr>
            <a:r>
              <a:rPr b="1" lang="tr" sz="1400"/>
              <a:t>RELU (Düzeltilmiş Doğrusal Birim)</a:t>
            </a:r>
            <a:r>
              <a:rPr lang="tr" sz="1400"/>
              <a:t> ― Düzeltilmiş doğrusal birim katmanı (ReLU), (gg)'nin tüm elemanlarında kullanılan bir aktivasyon fonksiyonudur. Doğrusal olmamaları ile ağın öğrenmesi amaçlanmaktadır. Çeşitleri aşağıdaki tabloda özetlenmiştir.</a:t>
            </a:r>
            <a:endParaRPr sz="1400"/>
          </a:p>
        </p:txBody>
      </p:sp>
      <p:pic>
        <p:nvPicPr>
          <p:cNvPr id="330" name="Google Shape;330;p50"/>
          <p:cNvPicPr preferRelativeResize="0"/>
          <p:nvPr/>
        </p:nvPicPr>
        <p:blipFill rotWithShape="1">
          <a:blip r:embed="rId3">
            <a:alphaModFix/>
          </a:blip>
          <a:srcRect b="0" l="0" r="0" t="0"/>
          <a:stretch/>
        </p:blipFill>
        <p:spPr>
          <a:xfrm>
            <a:off x="1606930" y="2082207"/>
            <a:ext cx="5930140" cy="28078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entury"/>
              <a:buNone/>
            </a:pPr>
            <a:r>
              <a:rPr lang="tr"/>
              <a:t>Softmax</a:t>
            </a:r>
            <a:endParaRPr/>
          </a:p>
        </p:txBody>
      </p:sp>
      <p:sp>
        <p:nvSpPr>
          <p:cNvPr id="336" name="Google Shape;336;p5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just">
              <a:lnSpc>
                <a:spcPct val="100000"/>
              </a:lnSpc>
              <a:spcBef>
                <a:spcPts val="0"/>
              </a:spcBef>
              <a:spcAft>
                <a:spcPts val="0"/>
              </a:spcAft>
              <a:buClr>
                <a:schemeClr val="dk1"/>
              </a:buClr>
              <a:buSzPts val="1400"/>
              <a:buNone/>
            </a:pPr>
            <a:r>
              <a:rPr b="1" lang="tr" sz="1400"/>
              <a:t>Softmax</a:t>
            </a:r>
            <a:r>
              <a:rPr lang="tr" sz="1400"/>
              <a:t> ― Softmax adımı, x∈Rnx∈Rn skorlarının bir vektörünü girdi olarak alan ve mimarinin sonunda softmax fonksiyonundan p∈Rnp∈Rn çıkış olasılık vektörünü oluşturan genelleştirilmiş bir lojistik fonksiyon olarak görülebilir. Aşağıdaki gibi tanımlanır.</a:t>
            </a:r>
            <a:endParaRPr sz="1400"/>
          </a:p>
        </p:txBody>
      </p:sp>
      <p:pic>
        <p:nvPicPr>
          <p:cNvPr id="337" name="Google Shape;337;p51"/>
          <p:cNvPicPr preferRelativeResize="0"/>
          <p:nvPr/>
        </p:nvPicPr>
        <p:blipFill rotWithShape="1">
          <a:blip r:embed="rId3">
            <a:alphaModFix/>
          </a:blip>
          <a:srcRect b="0" l="0" r="0" t="0"/>
          <a:stretch/>
        </p:blipFill>
        <p:spPr>
          <a:xfrm>
            <a:off x="2205732" y="2425420"/>
            <a:ext cx="4788470" cy="18578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2"/>
          <p:cNvPicPr preferRelativeResize="0"/>
          <p:nvPr/>
        </p:nvPicPr>
        <p:blipFill rotWithShape="1">
          <a:blip r:embed="rId3">
            <a:alphaModFix/>
          </a:blip>
          <a:srcRect b="1789" l="0" r="0" t="-1790"/>
          <a:stretch/>
        </p:blipFill>
        <p:spPr>
          <a:xfrm>
            <a:off x="2701567" y="0"/>
            <a:ext cx="3673928" cy="5143500"/>
          </a:xfrm>
          <a:prstGeom prst="rect">
            <a:avLst/>
          </a:prstGeom>
          <a:noFill/>
          <a:ln>
            <a:noFill/>
          </a:ln>
        </p:spPr>
      </p:pic>
      <p:sp>
        <p:nvSpPr>
          <p:cNvPr id="344" name="Google Shape;344;p5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45" name="Google Shape;345;p5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ph type="ctrTitle"/>
          </p:nvPr>
        </p:nvSpPr>
        <p:spPr>
          <a:xfrm>
            <a:off x="1143000" y="841772"/>
            <a:ext cx="6858000" cy="1790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Image Classification, Object Detection</a:t>
            </a:r>
            <a:endParaRPr/>
          </a:p>
        </p:txBody>
      </p:sp>
      <p:sp>
        <p:nvSpPr>
          <p:cNvPr id="351" name="Google Shape;351;p53"/>
          <p:cNvSpPr txBox="1"/>
          <p:nvPr>
            <p:ph idx="1" type="subTitle"/>
          </p:nvPr>
        </p:nvSpPr>
        <p:spPr>
          <a:xfrm>
            <a:off x="1143000" y="2701528"/>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Model Tipleri</a:t>
            </a:r>
            <a:endParaRPr/>
          </a:p>
        </p:txBody>
      </p:sp>
      <p:sp>
        <p:nvSpPr>
          <p:cNvPr id="358" name="Google Shape;358;p5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just">
              <a:spcBef>
                <a:spcPts val="0"/>
              </a:spcBef>
              <a:spcAft>
                <a:spcPts val="0"/>
              </a:spcAft>
              <a:buClr>
                <a:schemeClr val="dk1"/>
              </a:buClr>
              <a:buSzPts val="1400"/>
              <a:buFont typeface="Arial"/>
              <a:buNone/>
            </a:pPr>
            <a:r>
              <a:rPr b="1" lang="tr" sz="1400"/>
              <a:t>Model tipleri</a:t>
            </a:r>
            <a:r>
              <a:rPr lang="tr" sz="1400"/>
              <a:t>: Burada, nesne tanıma algoritmasının doğası gereği 3 farklı kestirim türü vardır. Aşağıdaki tabloda açıklanmıştır.</a:t>
            </a:r>
            <a:endParaRPr sz="1400"/>
          </a:p>
          <a:p>
            <a:pPr indent="0" lvl="0" marL="0" rtl="0" algn="l">
              <a:spcBef>
                <a:spcPts val="800"/>
              </a:spcBef>
              <a:spcAft>
                <a:spcPts val="0"/>
              </a:spcAft>
              <a:buNone/>
            </a:pPr>
            <a:r>
              <a:t/>
            </a:r>
            <a:endParaRPr/>
          </a:p>
        </p:txBody>
      </p:sp>
      <p:pic>
        <p:nvPicPr>
          <p:cNvPr id="359" name="Google Shape;359;p54"/>
          <p:cNvPicPr preferRelativeResize="0"/>
          <p:nvPr/>
        </p:nvPicPr>
        <p:blipFill rotWithShape="1">
          <a:blip r:embed="rId3">
            <a:alphaModFix/>
          </a:blip>
          <a:srcRect b="0" l="0" r="0" t="0"/>
          <a:stretch/>
        </p:blipFill>
        <p:spPr>
          <a:xfrm>
            <a:off x="2056210" y="1982400"/>
            <a:ext cx="5031582" cy="29751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300"/>
              <a:buFont typeface="Century"/>
              <a:buNone/>
            </a:pPr>
            <a:r>
              <a:rPr lang="tr"/>
              <a:t>Algılama</a:t>
            </a:r>
            <a:endParaRPr/>
          </a:p>
        </p:txBody>
      </p:sp>
      <p:sp>
        <p:nvSpPr>
          <p:cNvPr id="366" name="Google Shape;366;p5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just">
              <a:spcBef>
                <a:spcPts val="0"/>
              </a:spcBef>
              <a:spcAft>
                <a:spcPts val="0"/>
              </a:spcAft>
              <a:buNone/>
            </a:pPr>
            <a:r>
              <a:rPr b="1" lang="tr" sz="1400"/>
              <a:t>Algılama</a:t>
            </a:r>
            <a:r>
              <a:rPr lang="tr" sz="1400"/>
              <a:t>: Nesne algılama bağlamında, nesneyi konumlandırmak veya görüntüdeki daha karmaşık bir şekli tespit etmek isteyip istemediğimize bağlı olarak farklı yöntemler kullanılır. İki ana tablo aşağıdaki tabloda özetlenmiştir</a:t>
            </a:r>
            <a:endParaRPr/>
          </a:p>
        </p:txBody>
      </p:sp>
      <p:pic>
        <p:nvPicPr>
          <p:cNvPr id="367" name="Google Shape;367;p55"/>
          <p:cNvPicPr preferRelativeResize="0"/>
          <p:nvPr/>
        </p:nvPicPr>
        <p:blipFill rotWithShape="1">
          <a:blip r:embed="rId3">
            <a:alphaModFix/>
          </a:blip>
          <a:srcRect b="0" l="0" r="0" t="0"/>
          <a:stretch/>
        </p:blipFill>
        <p:spPr>
          <a:xfrm>
            <a:off x="2320369" y="2180288"/>
            <a:ext cx="4503261" cy="2699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tr"/>
              <a:t>Bilgisayarlı Görü, Sayısal Görüntü İşleme</a:t>
            </a:r>
            <a:endParaRPr/>
          </a:p>
        </p:txBody>
      </p:sp>
      <p:pic>
        <p:nvPicPr>
          <p:cNvPr id="162" name="Google Shape;162;p29"/>
          <p:cNvPicPr preferRelativeResize="0"/>
          <p:nvPr/>
        </p:nvPicPr>
        <p:blipFill rotWithShape="1">
          <a:blip r:embed="rId3">
            <a:alphaModFix/>
          </a:blip>
          <a:srcRect b="0" l="0" r="0" t="0"/>
          <a:stretch/>
        </p:blipFill>
        <p:spPr>
          <a:xfrm>
            <a:off x="4874156" y="1503038"/>
            <a:ext cx="3872494" cy="2137443"/>
          </a:xfrm>
          <a:prstGeom prst="rect">
            <a:avLst/>
          </a:prstGeom>
          <a:noFill/>
          <a:ln>
            <a:noFill/>
          </a:ln>
        </p:spPr>
      </p:pic>
      <p:sp>
        <p:nvSpPr>
          <p:cNvPr id="163" name="Google Shape;163;p29"/>
          <p:cNvSpPr txBox="1"/>
          <p:nvPr/>
        </p:nvSpPr>
        <p:spPr>
          <a:xfrm>
            <a:off x="628650" y="4064288"/>
            <a:ext cx="8019000" cy="785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tr" sz="1400">
                <a:solidFill>
                  <a:schemeClr val="dk1"/>
                </a:solidFill>
                <a:latin typeface="Century"/>
                <a:ea typeface="Century"/>
                <a:cs typeface="Century"/>
                <a:sym typeface="Century"/>
              </a:rPr>
              <a:t>Görüntü işleme</a:t>
            </a:r>
            <a:r>
              <a:rPr lang="tr" sz="1400">
                <a:solidFill>
                  <a:schemeClr val="dk1"/>
                </a:solidFill>
                <a:latin typeface="Century"/>
                <a:ea typeface="Century"/>
                <a:cs typeface="Century"/>
                <a:sym typeface="Century"/>
              </a:rPr>
              <a:t>, sayısal sinyal işlemenin bir alt konusu olarak kabul edilir. Sayısal (Dijital) görüntüler iki boyuttan daha fazla boyutta tanımlanabildiğinden sayısal görüntü işleme çok boyutlu sistemler şeklinde modellenebilmektedir.</a:t>
            </a:r>
            <a:endParaRPr sz="1400">
              <a:solidFill>
                <a:schemeClr val="dk1"/>
              </a:solidFill>
              <a:latin typeface="Century"/>
              <a:ea typeface="Century"/>
              <a:cs typeface="Century"/>
              <a:sym typeface="Century"/>
            </a:endParaRPr>
          </a:p>
        </p:txBody>
      </p:sp>
      <p:sp>
        <p:nvSpPr>
          <p:cNvPr id="164" name="Google Shape;164;p29"/>
          <p:cNvSpPr txBox="1"/>
          <p:nvPr>
            <p:ph idx="1" type="body"/>
          </p:nvPr>
        </p:nvSpPr>
        <p:spPr>
          <a:xfrm>
            <a:off x="628650" y="1369219"/>
            <a:ext cx="4127700" cy="3263400"/>
          </a:xfrm>
          <a:prstGeom prst="rect">
            <a:avLst/>
          </a:prstGeom>
        </p:spPr>
        <p:txBody>
          <a:bodyPr anchorCtr="0" anchor="t" bIns="34275" lIns="68575" spcFirstLastPara="1" rIns="68575" wrap="square" tIns="34275">
            <a:normAutofit fontScale="92500" lnSpcReduction="10000"/>
          </a:bodyPr>
          <a:lstStyle/>
          <a:p>
            <a:pPr indent="0" lvl="0" marL="0" rtl="0" algn="l">
              <a:spcBef>
                <a:spcPts val="0"/>
              </a:spcBef>
              <a:spcAft>
                <a:spcPts val="0"/>
              </a:spcAft>
              <a:buNone/>
            </a:pPr>
            <a:r>
              <a:rPr lang="tr" sz="1700"/>
              <a:t>Sayısal görüntü işleme bilgisayar algoritmaları kullanarak sayısal resimler üzerinde görüntü işlemenin gerçekleştirilmesidir. </a:t>
            </a:r>
            <a:endParaRPr sz="1700"/>
          </a:p>
          <a:p>
            <a:pPr indent="0" lvl="0" marL="0" rtl="0" algn="l">
              <a:spcBef>
                <a:spcPts val="0"/>
              </a:spcBef>
              <a:spcAft>
                <a:spcPts val="0"/>
              </a:spcAft>
              <a:buNone/>
            </a:pPr>
            <a:r>
              <a:t/>
            </a:r>
            <a:endParaRPr sz="1700"/>
          </a:p>
          <a:p>
            <a:pPr indent="-328453" lvl="0" marL="457200" rtl="0" algn="l">
              <a:lnSpc>
                <a:spcPct val="115000"/>
              </a:lnSpc>
              <a:spcBef>
                <a:spcPts val="0"/>
              </a:spcBef>
              <a:spcAft>
                <a:spcPts val="0"/>
              </a:spcAft>
              <a:buSzPct val="100000"/>
              <a:buAutoNum type="arabicPeriod"/>
            </a:pPr>
            <a:r>
              <a:rPr lang="tr" sz="1700"/>
              <a:t>Sisteme bir dizi görüntü girer.</a:t>
            </a:r>
            <a:endParaRPr sz="1700"/>
          </a:p>
          <a:p>
            <a:pPr indent="-328453" lvl="0" marL="457200" rtl="0" algn="l">
              <a:lnSpc>
                <a:spcPct val="115000"/>
              </a:lnSpc>
              <a:spcBef>
                <a:spcPts val="0"/>
              </a:spcBef>
              <a:spcAft>
                <a:spcPts val="0"/>
              </a:spcAft>
              <a:buSzPct val="100000"/>
              <a:buAutoNum type="arabicPeriod"/>
            </a:pPr>
            <a:r>
              <a:rPr lang="tr" sz="1700"/>
              <a:t>Bu görüntülerden özellikleri önceden işlemek ve çıkarmak için bir </a:t>
            </a:r>
            <a:r>
              <a:rPr b="1" lang="tr" sz="1700"/>
              <a:t>Özellik Çıkarıcı</a:t>
            </a:r>
            <a:r>
              <a:rPr lang="tr" sz="1700"/>
              <a:t> (Feature Extraction) kullanılır.</a:t>
            </a:r>
            <a:endParaRPr sz="1700"/>
          </a:p>
          <a:p>
            <a:pPr indent="-328453" lvl="0" marL="457200" rtl="0" algn="l">
              <a:lnSpc>
                <a:spcPct val="115000"/>
              </a:lnSpc>
              <a:spcBef>
                <a:spcPts val="0"/>
              </a:spcBef>
              <a:spcAft>
                <a:spcPts val="0"/>
              </a:spcAft>
              <a:buSzPct val="100000"/>
              <a:buAutoNum type="arabicPeriod"/>
            </a:pPr>
            <a:r>
              <a:rPr lang="tr" sz="1700"/>
              <a:t>Bir Makine Öğrenimi sistemi, bir modeli eğitmek ve tahminlerde bulunmak için çıkarılan özelliği kullanır.</a:t>
            </a:r>
            <a:endParaRPr sz="1700"/>
          </a:p>
          <a:p>
            <a:pPr indent="0" lvl="0" marL="0" rtl="0" algn="l">
              <a:spcBef>
                <a:spcPts val="800"/>
              </a:spcBef>
              <a:spcAft>
                <a:spcPts val="0"/>
              </a:spcAft>
              <a:buNone/>
            </a:pPr>
            <a:r>
              <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Kestirilmiş Bölgeler</a:t>
            </a:r>
            <a:endParaRPr/>
          </a:p>
        </p:txBody>
      </p:sp>
      <p:sp>
        <p:nvSpPr>
          <p:cNvPr id="374" name="Google Shape;374;p5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400"/>
              <a:buFont typeface="Arial"/>
              <a:buNone/>
            </a:pPr>
            <a:r>
              <a:rPr b="1" lang="tr" sz="1700"/>
              <a:t>Kesiştirilmiş Bölgeler</a:t>
            </a:r>
            <a:r>
              <a:rPr lang="tr" sz="1700"/>
              <a:t> (</a:t>
            </a:r>
            <a:r>
              <a:rPr i="1" lang="tr" sz="1700"/>
              <a:t>Intersection over Union</a:t>
            </a:r>
            <a:r>
              <a:rPr lang="tr" sz="1700"/>
              <a:t>): Birleştirilmiş sınırlama kutusu, tahmin edilen sınırlama kutusu ile gerçek sınırlama kutusu üzerinde ne kadar doğru konumlandırıldığını ölçen bir fonksiyondur.</a:t>
            </a:r>
            <a:endParaRPr sz="1700"/>
          </a:p>
          <a:p>
            <a:pPr indent="0" lvl="0" marL="0" rtl="0" algn="l">
              <a:spcBef>
                <a:spcPts val="800"/>
              </a:spcBef>
              <a:spcAft>
                <a:spcPts val="0"/>
              </a:spcAft>
              <a:buNone/>
            </a:pPr>
            <a:r>
              <a:t/>
            </a:r>
            <a:endParaRPr sz="1700"/>
          </a:p>
        </p:txBody>
      </p:sp>
      <p:pic>
        <p:nvPicPr>
          <p:cNvPr id="375" name="Google Shape;375;p56"/>
          <p:cNvPicPr preferRelativeResize="0"/>
          <p:nvPr/>
        </p:nvPicPr>
        <p:blipFill rotWithShape="1">
          <a:blip r:embed="rId3">
            <a:alphaModFix/>
          </a:blip>
          <a:srcRect b="0" l="0" r="0" t="0"/>
          <a:stretch/>
        </p:blipFill>
        <p:spPr>
          <a:xfrm>
            <a:off x="882057" y="2212651"/>
            <a:ext cx="7379888" cy="269468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entury"/>
              <a:buNone/>
            </a:pPr>
            <a:r>
              <a:rPr lang="tr"/>
              <a:t>Yüz Doğrulama ve Tanıma</a:t>
            </a:r>
            <a:endParaRPr/>
          </a:p>
        </p:txBody>
      </p:sp>
      <p:pic>
        <p:nvPicPr>
          <p:cNvPr id="381" name="Google Shape;381;p57"/>
          <p:cNvPicPr preferRelativeResize="0"/>
          <p:nvPr>
            <p:ph idx="1" type="body"/>
          </p:nvPr>
        </p:nvPicPr>
        <p:blipFill>
          <a:blip r:embed="rId3">
            <a:alphaModFix/>
          </a:blip>
          <a:stretch>
            <a:fillRect/>
          </a:stretch>
        </p:blipFill>
        <p:spPr>
          <a:xfrm>
            <a:off x="1179731" y="1220006"/>
            <a:ext cx="6543300" cy="36861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MNIST</a:t>
            </a:r>
            <a:endParaRPr/>
          </a:p>
        </p:txBody>
      </p:sp>
      <p:sp>
        <p:nvSpPr>
          <p:cNvPr id="388" name="Google Shape;388;p58"/>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209550" lvl="0" marL="215900" rtl="0" algn="l">
              <a:lnSpc>
                <a:spcPct val="100000"/>
              </a:lnSpc>
              <a:spcBef>
                <a:spcPts val="0"/>
              </a:spcBef>
              <a:spcAft>
                <a:spcPts val="0"/>
              </a:spcAft>
              <a:buSzPts val="2100"/>
              <a:buChar char="•"/>
            </a:pPr>
            <a:r>
              <a:rPr lang="tr"/>
              <a:t>28x28 piksel</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2100"/>
              <a:buFont typeface="Arial"/>
              <a:buNone/>
            </a:pPr>
            <a:r>
              <a:t/>
            </a:r>
            <a:endParaRPr/>
          </a:p>
          <a:p>
            <a:pPr indent="-209550" lvl="0" marL="215900" rtl="0" algn="l">
              <a:lnSpc>
                <a:spcPct val="100000"/>
              </a:lnSpc>
              <a:spcBef>
                <a:spcPts val="0"/>
              </a:spcBef>
              <a:spcAft>
                <a:spcPts val="0"/>
              </a:spcAft>
              <a:buSzPts val="2100"/>
              <a:buChar char="•"/>
            </a:pPr>
            <a:r>
              <a:rPr lang="tr"/>
              <a:t>El ile yazılmış rakamlar</a:t>
            </a:r>
            <a:endParaRPr sz="1100">
              <a:latin typeface="Arial"/>
              <a:ea typeface="Arial"/>
              <a:cs typeface="Arial"/>
              <a:sym typeface="Arial"/>
            </a:endParaRPr>
          </a:p>
          <a:p>
            <a:pPr indent="-76200" lvl="0" marL="215900" rtl="0" algn="l">
              <a:lnSpc>
                <a:spcPct val="100000"/>
              </a:lnSpc>
              <a:spcBef>
                <a:spcPts val="0"/>
              </a:spcBef>
              <a:spcAft>
                <a:spcPts val="0"/>
              </a:spcAft>
              <a:buClr>
                <a:schemeClr val="dk1"/>
              </a:buClr>
              <a:buSzPts val="2100"/>
              <a:buFont typeface="Arial"/>
              <a:buNone/>
            </a:pPr>
            <a:r>
              <a:t/>
            </a:r>
            <a:endParaRPr/>
          </a:p>
          <a:p>
            <a:pPr indent="-209550" lvl="0" marL="215900" rtl="0" algn="l">
              <a:lnSpc>
                <a:spcPct val="100000"/>
              </a:lnSpc>
              <a:spcBef>
                <a:spcPts val="0"/>
              </a:spcBef>
              <a:spcAft>
                <a:spcPts val="0"/>
              </a:spcAft>
              <a:buSzPts val="2100"/>
              <a:buChar char="•"/>
            </a:pPr>
            <a:r>
              <a:rPr lang="tr"/>
              <a:t>70.000 Resim</a:t>
            </a:r>
            <a:endParaRPr sz="1100">
              <a:latin typeface="Arial"/>
              <a:ea typeface="Arial"/>
              <a:cs typeface="Arial"/>
              <a:sym typeface="Arial"/>
            </a:endParaRPr>
          </a:p>
          <a:p>
            <a:pPr indent="0" lvl="0" marL="0" rtl="0" algn="l">
              <a:spcBef>
                <a:spcPts val="800"/>
              </a:spcBef>
              <a:spcAft>
                <a:spcPts val="0"/>
              </a:spcAft>
              <a:buNone/>
            </a:pPr>
            <a:r>
              <a:t/>
            </a:r>
            <a:endParaRPr/>
          </a:p>
        </p:txBody>
      </p:sp>
      <p:pic>
        <p:nvPicPr>
          <p:cNvPr id="389" name="Google Shape;389;p58"/>
          <p:cNvPicPr preferRelativeResize="0"/>
          <p:nvPr>
            <p:ph idx="1" type="body"/>
          </p:nvPr>
        </p:nvPicPr>
        <p:blipFill rotWithShape="1">
          <a:blip r:embed="rId3">
            <a:alphaModFix/>
          </a:blip>
          <a:srcRect b="0" l="0" r="0" t="0"/>
          <a:stretch/>
        </p:blipFill>
        <p:spPr>
          <a:xfrm>
            <a:off x="4047394" y="1236451"/>
            <a:ext cx="4669800" cy="1932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COCO</a:t>
            </a:r>
            <a:endParaRPr/>
          </a:p>
        </p:txBody>
      </p:sp>
      <p:sp>
        <p:nvSpPr>
          <p:cNvPr id="396" name="Google Shape;396;p59"/>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tr" sz="1400"/>
              <a:t>COCO, büyük ölçekli bir nesne algılama, segmentasyon ve görsel veri kümesidir. </a:t>
            </a:r>
            <a:endParaRPr sz="1100">
              <a:latin typeface="Arial"/>
              <a:ea typeface="Arial"/>
              <a:cs typeface="Arial"/>
              <a:sym typeface="Arial"/>
            </a:endParaRPr>
          </a:p>
          <a:p>
            <a:pPr indent="0" lvl="0" marL="457200" rtl="0" algn="just">
              <a:lnSpc>
                <a:spcPct val="150000"/>
              </a:lnSpc>
              <a:spcBef>
                <a:spcPts val="0"/>
              </a:spcBef>
              <a:spcAft>
                <a:spcPts val="0"/>
              </a:spcAft>
              <a:buNone/>
            </a:pPr>
            <a:r>
              <a:t/>
            </a:r>
            <a:endParaRPr sz="1400"/>
          </a:p>
          <a:p>
            <a:pPr indent="-215900" lvl="0" marL="215900" rtl="0" algn="just">
              <a:lnSpc>
                <a:spcPct val="150000"/>
              </a:lnSpc>
              <a:spcBef>
                <a:spcPts val="0"/>
              </a:spcBef>
              <a:spcAft>
                <a:spcPts val="0"/>
              </a:spcAft>
              <a:buSzPts val="1400"/>
              <a:buChar char="•"/>
            </a:pPr>
            <a:r>
              <a:rPr lang="tr" sz="1400"/>
              <a:t>330K görsel (&gt;200K etiketlenmiş)</a:t>
            </a:r>
            <a:endParaRPr sz="1100">
              <a:latin typeface="Arial"/>
              <a:ea typeface="Arial"/>
              <a:cs typeface="Arial"/>
              <a:sym typeface="Arial"/>
            </a:endParaRPr>
          </a:p>
          <a:p>
            <a:pPr indent="-215900" lvl="0" marL="215900" rtl="0" algn="just">
              <a:lnSpc>
                <a:spcPct val="150000"/>
              </a:lnSpc>
              <a:spcBef>
                <a:spcPts val="0"/>
              </a:spcBef>
              <a:spcAft>
                <a:spcPts val="0"/>
              </a:spcAft>
              <a:buSzPts val="1400"/>
              <a:buChar char="•"/>
            </a:pPr>
            <a:r>
              <a:rPr lang="tr" sz="1400"/>
              <a:t>1.5 milyon nesne örneği</a:t>
            </a:r>
            <a:endParaRPr sz="1100">
              <a:latin typeface="Arial"/>
              <a:ea typeface="Arial"/>
              <a:cs typeface="Arial"/>
              <a:sym typeface="Arial"/>
            </a:endParaRPr>
          </a:p>
          <a:p>
            <a:pPr indent="-215900" lvl="0" marL="215900" rtl="0" algn="just">
              <a:lnSpc>
                <a:spcPct val="150000"/>
              </a:lnSpc>
              <a:spcBef>
                <a:spcPts val="0"/>
              </a:spcBef>
              <a:spcAft>
                <a:spcPts val="0"/>
              </a:spcAft>
              <a:buSzPts val="1400"/>
              <a:buChar char="•"/>
            </a:pPr>
            <a:r>
              <a:rPr lang="tr" sz="1400"/>
              <a:t>80 nesne kategorisi</a:t>
            </a:r>
            <a:endParaRPr sz="1100">
              <a:latin typeface="Arial"/>
              <a:ea typeface="Arial"/>
              <a:cs typeface="Arial"/>
              <a:sym typeface="Arial"/>
            </a:endParaRPr>
          </a:p>
          <a:p>
            <a:pPr indent="-215900" lvl="0" marL="215900" rtl="0" algn="just">
              <a:lnSpc>
                <a:spcPct val="150000"/>
              </a:lnSpc>
              <a:spcBef>
                <a:spcPts val="0"/>
              </a:spcBef>
              <a:spcAft>
                <a:spcPts val="0"/>
              </a:spcAft>
              <a:buSzPts val="1400"/>
              <a:buChar char="•"/>
            </a:pPr>
            <a:r>
              <a:rPr lang="tr" sz="1400"/>
              <a:t>91 eşya kategorisi</a:t>
            </a:r>
            <a:endParaRPr sz="1100">
              <a:latin typeface="Arial"/>
              <a:ea typeface="Arial"/>
              <a:cs typeface="Arial"/>
              <a:sym typeface="Arial"/>
            </a:endParaRPr>
          </a:p>
          <a:p>
            <a:pPr indent="-215900" lvl="0" marL="215900" rtl="0" algn="just">
              <a:lnSpc>
                <a:spcPct val="150000"/>
              </a:lnSpc>
              <a:spcBef>
                <a:spcPts val="0"/>
              </a:spcBef>
              <a:spcAft>
                <a:spcPts val="0"/>
              </a:spcAft>
              <a:buSzPts val="1400"/>
              <a:buChar char="•"/>
            </a:pPr>
            <a:r>
              <a:rPr lang="tr" sz="1400"/>
              <a:t>250,000 people with keypoints</a:t>
            </a:r>
            <a:endParaRPr sz="1100">
              <a:latin typeface="Arial"/>
              <a:ea typeface="Arial"/>
              <a:cs typeface="Arial"/>
              <a:sym typeface="Arial"/>
            </a:endParaRPr>
          </a:p>
          <a:p>
            <a:pPr indent="-127000" lvl="0" marL="215900" rtl="0" algn="just">
              <a:lnSpc>
                <a:spcPct val="150000"/>
              </a:lnSpc>
              <a:spcBef>
                <a:spcPts val="0"/>
              </a:spcBef>
              <a:spcAft>
                <a:spcPts val="0"/>
              </a:spcAft>
              <a:buClr>
                <a:schemeClr val="dk1"/>
              </a:buClr>
              <a:buSzPts val="1400"/>
              <a:buFont typeface="Arial"/>
              <a:buNone/>
            </a:pPr>
            <a:r>
              <a:t/>
            </a:r>
            <a:endParaRPr sz="1400"/>
          </a:p>
          <a:p>
            <a:pPr indent="0" lvl="0" marL="0" rtl="0" algn="l">
              <a:spcBef>
                <a:spcPts val="800"/>
              </a:spcBef>
              <a:spcAft>
                <a:spcPts val="0"/>
              </a:spcAft>
              <a:buNone/>
            </a:pPr>
            <a:r>
              <a:t/>
            </a:r>
            <a:endParaRPr/>
          </a:p>
        </p:txBody>
      </p:sp>
      <p:pic>
        <p:nvPicPr>
          <p:cNvPr id="397" name="Google Shape;397;p59"/>
          <p:cNvPicPr preferRelativeResize="0"/>
          <p:nvPr>
            <p:ph idx="1" type="body"/>
          </p:nvPr>
        </p:nvPicPr>
        <p:blipFill rotWithShape="1">
          <a:blip r:embed="rId3">
            <a:alphaModFix/>
          </a:blip>
          <a:srcRect b="0" l="0" r="0" t="0"/>
          <a:stretch/>
        </p:blipFill>
        <p:spPr>
          <a:xfrm>
            <a:off x="4629150" y="1970438"/>
            <a:ext cx="3886200" cy="1202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3939"/>
              <a:buNone/>
            </a:pPr>
            <a:r>
              <a:rPr lang="tr"/>
              <a:t>Object Detection’i Anlamak icin 12 Makale</a:t>
            </a:r>
            <a:endParaRPr/>
          </a:p>
        </p:txBody>
      </p:sp>
      <p:sp>
        <p:nvSpPr>
          <p:cNvPr id="403" name="Google Shape;403;p60"/>
          <p:cNvSpPr txBox="1"/>
          <p:nvPr>
            <p:ph idx="1" type="body"/>
          </p:nvPr>
        </p:nvSpPr>
        <p:spPr>
          <a:xfrm>
            <a:off x="311700" y="1152469"/>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OverFeat: Integrated Recognition, Localization and Detection using Convolutional Networks (2013)</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Region-Based Convolutional Networks for Accurate Object Detection and Segmentation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Fast R-CNN (2015)</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Faster R-CNN: Towards Real-Time Object Detection with Region Proposal Networks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You Only Look Once: Uniﬁed, Real-Time Object Detection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SSD: Single Shot MultiBox Detector</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Feature Pyramid Networks for Object Detection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YOLO9000: Better, Faster, Stronger</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Focal Loss for Dense Object Detection (RetinaNet)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YOLOv3: An Incremental Improvement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Objects As Points(CenterNet)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EfficientDet: Scalable and Efficient Object Detection</a:t>
            </a:r>
            <a:endParaRPr>
              <a:solidFill>
                <a:schemeClr val="dk1"/>
              </a:solidFill>
            </a:endParaRPr>
          </a:p>
          <a:p>
            <a:pPr indent="0" lvl="0" marL="0" rtl="0" algn="l">
              <a:lnSpc>
                <a:spcPct val="115000"/>
              </a:lnSpc>
              <a:spcBef>
                <a:spcPts val="0"/>
              </a:spcBef>
              <a:spcAft>
                <a:spcPts val="0"/>
              </a:spcAft>
              <a:buSzPts val="1400"/>
              <a:buNone/>
            </a:pPr>
            <a:r>
              <a:t/>
            </a:r>
            <a:endParaRPr>
              <a:solidFill>
                <a:schemeClr val="dk1"/>
              </a:solidFill>
            </a:endParaRPr>
          </a:p>
        </p:txBody>
      </p:sp>
      <p:sp>
        <p:nvSpPr>
          <p:cNvPr id="404" name="Google Shape;404;p60"/>
          <p:cNvSpPr txBox="1"/>
          <p:nvPr/>
        </p:nvSpPr>
        <p:spPr>
          <a:xfrm>
            <a:off x="311700" y="4703625"/>
            <a:ext cx="8615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tr" sz="900" u="none" cap="none" strike="noStrike">
                <a:solidFill>
                  <a:schemeClr val="dk2"/>
                </a:solidFill>
                <a:latin typeface="Century"/>
                <a:ea typeface="Century"/>
                <a:cs typeface="Century"/>
                <a:sym typeface="Century"/>
              </a:rPr>
              <a:t>Kaynak: https://towardsdatascience.com/12-papers-you-should-read-to-understand-object-detection-in-the-deep-learning-era-3390d4a28891</a:t>
            </a:r>
            <a:endParaRPr b="0" i="0" sz="900" u="none" cap="none" strike="noStrike">
              <a:solidFill>
                <a:schemeClr val="dk2"/>
              </a:solidFill>
              <a:latin typeface="Century"/>
              <a:ea typeface="Century"/>
              <a:cs typeface="Century"/>
              <a:sym typeface="Centur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tr"/>
              <a:t>Object Detection Workshop</a:t>
            </a:r>
            <a:endParaRPr/>
          </a:p>
        </p:txBody>
      </p:sp>
      <p:sp>
        <p:nvSpPr>
          <p:cNvPr id="411" name="Google Shape;411;p61"/>
          <p:cNvSpPr txBox="1"/>
          <p:nvPr>
            <p:ph idx="1" type="subTitle"/>
          </p:nvPr>
        </p:nvSpPr>
        <p:spPr>
          <a:xfrm>
            <a:off x="1143000" y="2701528"/>
            <a:ext cx="6858000" cy="1241700"/>
          </a:xfrm>
          <a:prstGeom prst="rect">
            <a:avLst/>
          </a:prstGeom>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2800"/>
              <a:buFont typeface="Arial"/>
              <a:buNone/>
            </a:pPr>
            <a:r>
              <a:rPr lang="tr"/>
              <a:t>https://colab.research.google.com/</a:t>
            </a:r>
            <a:endParaRPr/>
          </a:p>
          <a:p>
            <a:pPr indent="0" lvl="0" marL="0" rtl="0" algn="ctr">
              <a:spcBef>
                <a:spcPts val="8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tr"/>
              <a:t>Bilgisayarlı Görü, Sayısal Görüntü İşleme</a:t>
            </a:r>
            <a:endParaRPr/>
          </a:p>
        </p:txBody>
      </p:sp>
      <p:sp>
        <p:nvSpPr>
          <p:cNvPr id="171" name="Google Shape;171;p3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800"/>
              <a:buFont typeface="Arial"/>
              <a:buNone/>
            </a:pPr>
            <a:r>
              <a:rPr lang="tr" sz="1700"/>
              <a:t>Sayısal görüntü işleme bilgisayar algoritmaları kullanarak sayısal resimler üzerinde görüntü işlemenin gerçekleştirilmesidir. </a:t>
            </a:r>
            <a:endParaRPr sz="1700"/>
          </a:p>
          <a:p>
            <a:pPr indent="0" lvl="0" marL="0" rtl="0" algn="l">
              <a:spcBef>
                <a:spcPts val="0"/>
              </a:spcBef>
              <a:spcAft>
                <a:spcPts val="0"/>
              </a:spcAft>
              <a:buClr>
                <a:schemeClr val="dk1"/>
              </a:buClr>
              <a:buSzPts val="800"/>
              <a:buFont typeface="Arial"/>
              <a:buNone/>
            </a:pPr>
            <a:r>
              <a:t/>
            </a:r>
            <a:endParaRPr sz="1700"/>
          </a:p>
          <a:p>
            <a:pPr indent="-336550" lvl="0" marL="457200" rtl="0" algn="l">
              <a:lnSpc>
                <a:spcPct val="115000"/>
              </a:lnSpc>
              <a:spcBef>
                <a:spcPts val="0"/>
              </a:spcBef>
              <a:spcAft>
                <a:spcPts val="0"/>
              </a:spcAft>
              <a:buSzPts val="1700"/>
              <a:buAutoNum type="arabicPeriod"/>
            </a:pPr>
            <a:r>
              <a:rPr lang="tr" sz="1700"/>
              <a:t>Sisteme bir dizi görüntü girer.</a:t>
            </a:r>
            <a:endParaRPr sz="1700"/>
          </a:p>
          <a:p>
            <a:pPr indent="-336550" lvl="0" marL="457200" rtl="0" algn="l">
              <a:lnSpc>
                <a:spcPct val="115000"/>
              </a:lnSpc>
              <a:spcBef>
                <a:spcPts val="0"/>
              </a:spcBef>
              <a:spcAft>
                <a:spcPts val="0"/>
              </a:spcAft>
              <a:buSzPts val="1700"/>
              <a:buAutoNum type="arabicPeriod"/>
            </a:pPr>
            <a:r>
              <a:rPr lang="tr" sz="1700"/>
              <a:t>Bu görüntülerden özellikleri önceden işlemek ve çıkarmak için bir </a:t>
            </a:r>
            <a:r>
              <a:rPr b="1" lang="tr" sz="1700"/>
              <a:t>Özellik Çıkarıcı</a:t>
            </a:r>
            <a:r>
              <a:rPr lang="tr" sz="1700"/>
              <a:t> (Feature Extraction) kullanılır.</a:t>
            </a:r>
            <a:endParaRPr sz="1700"/>
          </a:p>
          <a:p>
            <a:pPr indent="-336550" lvl="0" marL="457200" rtl="0" algn="l">
              <a:lnSpc>
                <a:spcPct val="115000"/>
              </a:lnSpc>
              <a:spcBef>
                <a:spcPts val="0"/>
              </a:spcBef>
              <a:spcAft>
                <a:spcPts val="0"/>
              </a:spcAft>
              <a:buSzPts val="1700"/>
              <a:buAutoNum type="arabicPeriod"/>
            </a:pPr>
            <a:r>
              <a:rPr lang="tr" sz="1700"/>
              <a:t>Bir Makine Öğrenimi sistemi, bir modeli eğitmek ve tahminlerde bulunmak için çıkarılan özelliği kullanır.</a:t>
            </a:r>
            <a:endParaRPr sz="1700"/>
          </a:p>
          <a:p>
            <a:pPr indent="0" lvl="0" marL="0" rtl="0" algn="l">
              <a:spcBef>
                <a:spcPts val="800"/>
              </a:spcBef>
              <a:spcAft>
                <a:spcPts val="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tr"/>
              <a:t>Görüntü İşlemeye Giriş</a:t>
            </a:r>
            <a:endParaRPr/>
          </a:p>
        </p:txBody>
      </p:sp>
      <p:sp>
        <p:nvSpPr>
          <p:cNvPr id="178" name="Google Shape;178;p31"/>
          <p:cNvSpPr txBox="1"/>
          <p:nvPr>
            <p:ph idx="1" type="body"/>
          </p:nvPr>
        </p:nvSpPr>
        <p:spPr>
          <a:xfrm>
            <a:off x="628650" y="1369219"/>
            <a:ext cx="42240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0"/>
              </a:spcBef>
              <a:spcAft>
                <a:spcPts val="0"/>
              </a:spcAft>
              <a:buClr>
                <a:schemeClr val="dk1"/>
              </a:buClr>
              <a:buSzPts val="800"/>
              <a:buFont typeface="Arial"/>
              <a:buNone/>
            </a:pPr>
            <a:r>
              <a:rPr lang="tr" sz="1400"/>
              <a:t>Bir CV (computer vision) sistemini uygulamaya çalışırken, iki ana bileşeni dikkate almamız gerekir. </a:t>
            </a:r>
            <a:r>
              <a:rPr b="1" lang="tr" sz="1400"/>
              <a:t>Görüntü elde etme donanımı ve görüntü işleme yazılımı.</a:t>
            </a:r>
            <a:r>
              <a:rPr lang="tr" sz="1400"/>
              <a:t> Aslında, sistemimiz çevresel değişikliklere (aydınlatma, yönelim, ölçeklemedeki değişiklikler gibi) karşı değişmez olmalı ve tasarlanan görevini tekrar tekrar yapabilmelidir. Bu gereksinimleri karşılamak için, sistemimizin donanımına veya yazılımına bazı kısıtlamalar uygulamak gerekebilir.</a:t>
            </a:r>
            <a:endParaRPr sz="1400"/>
          </a:p>
          <a:p>
            <a:pPr indent="0" lvl="0" marL="0" rtl="0" algn="l">
              <a:spcBef>
                <a:spcPts val="1200"/>
              </a:spcBef>
              <a:spcAft>
                <a:spcPts val="0"/>
              </a:spcAft>
              <a:buNone/>
            </a:pPr>
            <a:r>
              <a:t/>
            </a:r>
            <a:endParaRPr/>
          </a:p>
        </p:txBody>
      </p:sp>
      <p:pic>
        <p:nvPicPr>
          <p:cNvPr id="179" name="Google Shape;179;p31"/>
          <p:cNvPicPr preferRelativeResize="0"/>
          <p:nvPr/>
        </p:nvPicPr>
        <p:blipFill rotWithShape="1">
          <a:blip r:embed="rId3">
            <a:alphaModFix/>
          </a:blip>
          <a:srcRect b="0" l="0" r="0" t="0"/>
          <a:stretch/>
        </p:blipFill>
        <p:spPr>
          <a:xfrm>
            <a:off x="4957425" y="1606825"/>
            <a:ext cx="3874950" cy="1586450"/>
          </a:xfrm>
          <a:prstGeom prst="rect">
            <a:avLst/>
          </a:prstGeom>
          <a:noFill/>
          <a:ln>
            <a:noFill/>
          </a:ln>
        </p:spPr>
      </p:pic>
      <p:sp>
        <p:nvSpPr>
          <p:cNvPr id="180" name="Google Shape;180;p31"/>
          <p:cNvSpPr txBox="1"/>
          <p:nvPr/>
        </p:nvSpPr>
        <p:spPr>
          <a:xfrm>
            <a:off x="628650" y="3833794"/>
            <a:ext cx="8203800" cy="89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400"/>
              <a:buFont typeface="Arial"/>
              <a:buNone/>
            </a:pPr>
            <a:r>
              <a:rPr b="0" i="0" lang="tr" sz="1400" u="none" cap="none" strike="noStrike">
                <a:solidFill>
                  <a:srgbClr val="000000"/>
                </a:solidFill>
                <a:latin typeface="Century"/>
                <a:ea typeface="Century"/>
                <a:cs typeface="Century"/>
                <a:sym typeface="Century"/>
              </a:rPr>
              <a:t>Bir donanım aygıtından bir görüntü elde edildiğinde, bir yazılım sistemi içindeki renkleri (Renk Uzayları) sayısal olarak temsil etmenin birçok olası yolu vardır. En ünlü renk alanlarından ikisi </a:t>
            </a:r>
            <a:r>
              <a:rPr b="1" i="0" lang="tr" sz="1400" u="none" cap="none" strike="noStrike">
                <a:solidFill>
                  <a:srgbClr val="000000"/>
                </a:solidFill>
                <a:latin typeface="Century"/>
                <a:ea typeface="Century"/>
                <a:cs typeface="Century"/>
                <a:sym typeface="Century"/>
              </a:rPr>
              <a:t>RGB</a:t>
            </a:r>
            <a:r>
              <a:rPr b="0" i="0" lang="tr" sz="1400" u="none" cap="none" strike="noStrike">
                <a:solidFill>
                  <a:srgbClr val="000000"/>
                </a:solidFill>
                <a:latin typeface="Century"/>
                <a:ea typeface="Century"/>
                <a:cs typeface="Century"/>
                <a:sym typeface="Century"/>
              </a:rPr>
              <a:t> (Kırmızı, Yeşil, Mavi) ve </a:t>
            </a:r>
            <a:r>
              <a:rPr b="1" i="0" lang="tr" sz="1400" u="none" cap="none" strike="noStrike">
                <a:solidFill>
                  <a:srgbClr val="000000"/>
                </a:solidFill>
                <a:latin typeface="Century"/>
                <a:ea typeface="Century"/>
                <a:cs typeface="Century"/>
                <a:sym typeface="Century"/>
              </a:rPr>
              <a:t>HSV'dir</a:t>
            </a:r>
            <a:r>
              <a:rPr b="0" i="0" lang="tr" sz="1400" u="none" cap="none" strike="noStrike">
                <a:solidFill>
                  <a:srgbClr val="000000"/>
                </a:solidFill>
                <a:latin typeface="Century"/>
                <a:ea typeface="Century"/>
                <a:cs typeface="Century"/>
                <a:sym typeface="Century"/>
              </a:rPr>
              <a:t> (Ton, Doygunluk, Değer).</a:t>
            </a:r>
            <a:endParaRPr b="0" i="0" sz="1400" u="none" cap="none" strike="noStrike">
              <a:solidFill>
                <a:srgbClr val="000000"/>
              </a:solidFill>
              <a:latin typeface="Century"/>
              <a:ea typeface="Century"/>
              <a:cs typeface="Century"/>
              <a:sym typeface="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tr"/>
              <a:t>Özellik Çıkarımı (Feature Extraction)</a:t>
            </a:r>
            <a:endParaRPr/>
          </a:p>
        </p:txBody>
      </p:sp>
      <p:sp>
        <p:nvSpPr>
          <p:cNvPr id="187" name="Google Shape;187;p32"/>
          <p:cNvSpPr txBox="1"/>
          <p:nvPr>
            <p:ph idx="1" type="body"/>
          </p:nvPr>
        </p:nvSpPr>
        <p:spPr>
          <a:xfrm>
            <a:off x="628650" y="1369219"/>
            <a:ext cx="3232500" cy="3263400"/>
          </a:xfrm>
          <a:prstGeom prst="rect">
            <a:avLst/>
          </a:prstGeom>
        </p:spPr>
        <p:txBody>
          <a:bodyPr anchorCtr="0" anchor="t" bIns="34275" lIns="68575" spcFirstLastPara="1" rIns="68575" wrap="square" tIns="34275">
            <a:normAutofit lnSpcReduction="20000"/>
          </a:bodyPr>
          <a:lstStyle/>
          <a:p>
            <a:pPr indent="0" lvl="0" marL="0" rtl="0" algn="l">
              <a:lnSpc>
                <a:spcPct val="115000"/>
              </a:lnSpc>
              <a:spcBef>
                <a:spcPts val="0"/>
              </a:spcBef>
              <a:spcAft>
                <a:spcPts val="0"/>
              </a:spcAft>
              <a:buClr>
                <a:schemeClr val="dk1"/>
              </a:buClr>
              <a:buSzPts val="1800"/>
              <a:buFont typeface="Arial"/>
              <a:buNone/>
            </a:pPr>
            <a:r>
              <a:rPr lang="tr" sz="1400"/>
              <a:t>Bir görüntü bir sisteme girdiğinde ve bir renk alanı kullanılarak temsil edildiğinde, daha sonra temsilini iyileştirmek için görüntüye farklı operatörler (filtre, kernel) uygulayabiliriz. </a:t>
            </a:r>
            <a:endParaRPr sz="1400"/>
          </a:p>
          <a:p>
            <a:pPr indent="0" lvl="0" marL="0" rtl="0" algn="l">
              <a:lnSpc>
                <a:spcPct val="115000"/>
              </a:lnSpc>
              <a:spcBef>
                <a:spcPts val="1200"/>
              </a:spcBef>
              <a:spcAft>
                <a:spcPts val="0"/>
              </a:spcAft>
              <a:buNone/>
            </a:pPr>
            <a:r>
              <a:rPr lang="tr" sz="1400"/>
              <a:t>Görüntünün dönüştürülmüş versiyonuna tek bir nokta oluşturmak için orijinal görüntüden bir grup nokta alırız. Bu tür bir işlem tipik olarak Evrişim kullanılarak yapılır. </a:t>
            </a:r>
            <a:endParaRPr sz="1400"/>
          </a:p>
          <a:p>
            <a:pPr indent="0" lvl="0" marL="0" rtl="0" algn="l">
              <a:lnSpc>
                <a:spcPct val="115000"/>
              </a:lnSpc>
              <a:spcBef>
                <a:spcPts val="1200"/>
              </a:spcBef>
              <a:spcAft>
                <a:spcPts val="0"/>
              </a:spcAft>
              <a:buClr>
                <a:schemeClr val="dk1"/>
              </a:buClr>
              <a:buSzPts val="1800"/>
              <a:buFont typeface="Arial"/>
              <a:buNone/>
            </a:pPr>
            <a:r>
              <a:t/>
            </a:r>
            <a:endParaRPr sz="1400"/>
          </a:p>
          <a:p>
            <a:pPr indent="0" lvl="0" marL="0" rtl="0" algn="l">
              <a:spcBef>
                <a:spcPts val="1200"/>
              </a:spcBef>
              <a:spcAft>
                <a:spcPts val="0"/>
              </a:spcAft>
              <a:buNone/>
            </a:pPr>
            <a:r>
              <a:t/>
            </a:r>
            <a:endParaRPr/>
          </a:p>
        </p:txBody>
      </p:sp>
      <p:pic>
        <p:nvPicPr>
          <p:cNvPr id="188" name="Google Shape;188;p32"/>
          <p:cNvPicPr preferRelativeResize="0"/>
          <p:nvPr/>
        </p:nvPicPr>
        <p:blipFill rotWithShape="1">
          <a:blip r:embed="rId3">
            <a:alphaModFix/>
          </a:blip>
          <a:srcRect b="19504" l="0" r="0" t="0"/>
          <a:stretch/>
        </p:blipFill>
        <p:spPr>
          <a:xfrm>
            <a:off x="3861225" y="1377622"/>
            <a:ext cx="5156301" cy="2388251"/>
          </a:xfrm>
          <a:prstGeom prst="rect">
            <a:avLst/>
          </a:prstGeom>
          <a:noFill/>
          <a:ln>
            <a:noFill/>
          </a:ln>
        </p:spPr>
      </p:pic>
      <p:sp>
        <p:nvSpPr>
          <p:cNvPr id="189" name="Google Shape;189;p32"/>
          <p:cNvSpPr txBox="1"/>
          <p:nvPr/>
        </p:nvSpPr>
        <p:spPr>
          <a:xfrm>
            <a:off x="628650" y="3932775"/>
            <a:ext cx="7971900" cy="1205100"/>
          </a:xfrm>
          <a:prstGeom prst="rect">
            <a:avLst/>
          </a:prstGeom>
          <a:noFill/>
          <a:ln>
            <a:noFill/>
          </a:ln>
        </p:spPr>
        <p:txBody>
          <a:bodyPr anchorCtr="0" anchor="t" bIns="68575" lIns="68575" spcFirstLastPara="1" rIns="68575" wrap="square" tIns="68575">
            <a:spAutoFit/>
          </a:bodyPr>
          <a:lstStyle/>
          <a:p>
            <a:pPr indent="0" lvl="0" marL="0" rtl="0" algn="just">
              <a:lnSpc>
                <a:spcPct val="115000"/>
              </a:lnSpc>
              <a:spcBef>
                <a:spcPts val="0"/>
              </a:spcBef>
              <a:spcAft>
                <a:spcPts val="0"/>
              </a:spcAft>
              <a:buClr>
                <a:schemeClr val="dk1"/>
              </a:buClr>
              <a:buSzPts val="1400"/>
              <a:buFont typeface="Arial"/>
              <a:buNone/>
            </a:pPr>
            <a:r>
              <a:rPr lang="tr" sz="1400">
                <a:solidFill>
                  <a:schemeClr val="dk1"/>
                </a:solidFill>
                <a:latin typeface="Century"/>
                <a:ea typeface="Century"/>
                <a:cs typeface="Century"/>
                <a:sym typeface="Century"/>
              </a:rPr>
              <a:t>Dönüştürülmüş sonucumuzu elde etmek için görüntü ile dönüştürülmek üzere farklı filtre türleri kullanılabilir. Evrişimi kullanmanın ana sınırlamalarından biri, büyük şablon boyutlarıyla çalışırken yürütme hızıdır, bu soruna olası bir çözüm, bunun yerine bir Fourier Dönüşümü kullanmaktır.</a:t>
            </a:r>
            <a:endParaRPr sz="1400">
              <a:solidFill>
                <a:schemeClr val="dk1"/>
              </a:solidFill>
              <a:latin typeface="Century"/>
              <a:ea typeface="Century"/>
              <a:cs typeface="Century"/>
              <a:sym typeface="Century"/>
            </a:endParaRPr>
          </a:p>
          <a:p>
            <a:pPr indent="0" lvl="0" marL="0" rtl="0" algn="l">
              <a:spcBef>
                <a:spcPts val="1200"/>
              </a:spcBef>
              <a:spcAft>
                <a:spcPts val="0"/>
              </a:spcAft>
              <a:buNone/>
            </a:pPr>
            <a:r>
              <a:t/>
            </a:r>
            <a:endParaRPr sz="1100">
              <a:latin typeface="Century"/>
              <a:ea typeface="Century"/>
              <a:cs typeface="Century"/>
              <a:sym typeface="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tr"/>
              <a:t>Özellik Çıkarımı (Feature Extraction)</a:t>
            </a:r>
            <a:endParaRPr/>
          </a:p>
        </p:txBody>
      </p:sp>
      <p:pic>
        <p:nvPicPr>
          <p:cNvPr id="196" name="Google Shape;196;p33"/>
          <p:cNvPicPr preferRelativeResize="0"/>
          <p:nvPr/>
        </p:nvPicPr>
        <p:blipFill rotWithShape="1">
          <a:blip r:embed="rId3">
            <a:alphaModFix/>
          </a:blip>
          <a:srcRect b="0" l="0" r="0" t="0"/>
          <a:stretch/>
        </p:blipFill>
        <p:spPr>
          <a:xfrm>
            <a:off x="1068393" y="1748118"/>
            <a:ext cx="7007213" cy="25582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Öznitelik Çıkarımında 4 Ana Morfoloji</a:t>
            </a:r>
            <a:endParaRPr/>
          </a:p>
        </p:txBody>
      </p:sp>
      <p:sp>
        <p:nvSpPr>
          <p:cNvPr id="203" name="Google Shape;203;p34"/>
          <p:cNvSpPr txBox="1"/>
          <p:nvPr>
            <p:ph idx="1" type="body"/>
          </p:nvPr>
        </p:nvSpPr>
        <p:spPr>
          <a:xfrm>
            <a:off x="628650" y="1369219"/>
            <a:ext cx="6470700" cy="3263400"/>
          </a:xfrm>
          <a:prstGeom prst="rect">
            <a:avLst/>
          </a:prstGeom>
        </p:spPr>
        <p:txBody>
          <a:bodyPr anchorCtr="0" anchor="t" bIns="34275" lIns="68575" spcFirstLastPara="1" rIns="68575" wrap="square" tIns="34275">
            <a:noAutofit/>
          </a:bodyPr>
          <a:lstStyle/>
          <a:p>
            <a:pPr indent="-247650" lvl="0" marL="342900" rtl="0" algn="l">
              <a:lnSpc>
                <a:spcPct val="115000"/>
              </a:lnSpc>
              <a:spcBef>
                <a:spcPts val="800"/>
              </a:spcBef>
              <a:spcAft>
                <a:spcPts val="0"/>
              </a:spcAft>
              <a:buSzPts val="1300"/>
              <a:buChar char="•"/>
            </a:pPr>
            <a:r>
              <a:rPr b="1" lang="tr" sz="1300"/>
              <a:t>Global Özellikler: </a:t>
            </a:r>
            <a:r>
              <a:rPr lang="tr" sz="1300"/>
              <a:t>Tüm görüntü tek bir özellik olarak analiz edilir ve öznitelik çıkarıcıdan tek bir öznitelik vektörü çıkar. </a:t>
            </a:r>
            <a:endParaRPr sz="1300"/>
          </a:p>
          <a:p>
            <a:pPr indent="-247650" lvl="0" marL="342900" rtl="0" algn="l">
              <a:lnSpc>
                <a:spcPct val="115000"/>
              </a:lnSpc>
              <a:spcBef>
                <a:spcPts val="0"/>
              </a:spcBef>
              <a:spcAft>
                <a:spcPts val="0"/>
              </a:spcAft>
              <a:buSzPts val="1300"/>
              <a:buChar char="•"/>
            </a:pPr>
            <a:r>
              <a:rPr b="1" lang="tr" sz="1300"/>
              <a:t>Izgara veya Blok Tabanlı Özellikler:</a:t>
            </a:r>
            <a:r>
              <a:rPr lang="tr" sz="1300"/>
              <a:t> görüntü farklı bloklara bölünür ve özellikler farklı blokların her birinden çıkarılır. </a:t>
            </a:r>
            <a:endParaRPr sz="1300"/>
          </a:p>
          <a:p>
            <a:pPr indent="-247650" lvl="0" marL="342900" rtl="0" algn="l">
              <a:lnSpc>
                <a:spcPct val="115000"/>
              </a:lnSpc>
              <a:spcBef>
                <a:spcPts val="0"/>
              </a:spcBef>
              <a:spcAft>
                <a:spcPts val="0"/>
              </a:spcAft>
              <a:buSzPts val="1300"/>
              <a:buChar char="•"/>
            </a:pPr>
            <a:r>
              <a:rPr b="1" lang="tr" sz="1300"/>
              <a:t>Bölge Tabanlı Özellikler: </a:t>
            </a:r>
            <a:r>
              <a:rPr lang="tr" sz="1300"/>
              <a:t>görüntü farklı bölgelere bölünür (örn. Eşikleme veya K-Ortalama Kümeleme gibi teknikler kullanılarak ve daha sonra bunları Bağlı Bileşenler kullanılarak segmentlere bağlanır) ve bu bölgelerin her birinden bir özellik çıkarılır. </a:t>
            </a:r>
            <a:endParaRPr sz="1300"/>
          </a:p>
          <a:p>
            <a:pPr indent="-247650" lvl="0" marL="342900" rtl="0" algn="l">
              <a:lnSpc>
                <a:spcPct val="115000"/>
              </a:lnSpc>
              <a:spcBef>
                <a:spcPts val="0"/>
              </a:spcBef>
              <a:spcAft>
                <a:spcPts val="0"/>
              </a:spcAft>
              <a:buSzPts val="1300"/>
              <a:buChar char="•"/>
            </a:pPr>
            <a:r>
              <a:rPr b="1" lang="tr" sz="1300"/>
              <a:t>Yerel Özellikler: </a:t>
            </a:r>
            <a:r>
              <a:rPr lang="tr" sz="1300"/>
              <a:t>görüntüde birden çok ilgi noktası tespit edilir ve ilgi noktalarına komşu pikseller analiz edilerek özellikler çıkarılır. Bir görüntüden çıkarılabilecek ana ilgi noktası türlerinden ikisi köşeler ve lekelerdir, bunlar Harris &amp; Stephens Detector ve Laplacian of Gaussians gibi yöntemler kullanılarak çıkarılabilir.</a:t>
            </a:r>
            <a:endParaRPr sz="1300"/>
          </a:p>
          <a:p>
            <a:pPr indent="0" lvl="0" marL="0" rtl="0" algn="l">
              <a:lnSpc>
                <a:spcPct val="115000"/>
              </a:lnSpc>
              <a:spcBef>
                <a:spcPts val="800"/>
              </a:spcBef>
              <a:spcAft>
                <a:spcPts val="0"/>
              </a:spcAft>
              <a:buNone/>
            </a:pPr>
            <a:r>
              <a:rPr lang="tr" sz="1300"/>
              <a:t>Bir dizi ayırt edici özelliği çıkardıktan sonra, çıkarım yapmak üzere bir Makine Öğrenimi modelini eğitmek için bunları kullanabiliriz. Özellik tanımlayıcıları, OpenCV gibi kitaplıklar kullanılarak Python'da kolayca uygulanabilir</a:t>
            </a:r>
            <a:endParaRPr sz="1300"/>
          </a:p>
        </p:txBody>
      </p:sp>
      <p:pic>
        <p:nvPicPr>
          <p:cNvPr id="204" name="Google Shape;204;p34"/>
          <p:cNvPicPr preferRelativeResize="0"/>
          <p:nvPr/>
        </p:nvPicPr>
        <p:blipFill rotWithShape="1">
          <a:blip r:embed="rId3">
            <a:alphaModFix/>
          </a:blip>
          <a:srcRect b="20630" l="0" r="75227" t="29370"/>
          <a:stretch/>
        </p:blipFill>
        <p:spPr>
          <a:xfrm>
            <a:off x="7099308" y="1160400"/>
            <a:ext cx="1742492" cy="1143000"/>
          </a:xfrm>
          <a:prstGeom prst="rect">
            <a:avLst/>
          </a:prstGeom>
          <a:noFill/>
          <a:ln>
            <a:noFill/>
          </a:ln>
        </p:spPr>
      </p:pic>
      <p:pic>
        <p:nvPicPr>
          <p:cNvPr id="205" name="Google Shape;205;p34"/>
          <p:cNvPicPr preferRelativeResize="0"/>
          <p:nvPr/>
        </p:nvPicPr>
        <p:blipFill rotWithShape="1">
          <a:blip r:embed="rId3">
            <a:alphaModFix/>
          </a:blip>
          <a:srcRect b="23074" l="36293" r="42227" t="30768"/>
          <a:stretch/>
        </p:blipFill>
        <p:spPr>
          <a:xfrm>
            <a:off x="7501858" y="2244411"/>
            <a:ext cx="937410" cy="654684"/>
          </a:xfrm>
          <a:prstGeom prst="rect">
            <a:avLst/>
          </a:prstGeom>
          <a:noFill/>
          <a:ln>
            <a:noFill/>
          </a:ln>
        </p:spPr>
      </p:pic>
      <p:pic>
        <p:nvPicPr>
          <p:cNvPr id="206" name="Google Shape;206;p34"/>
          <p:cNvPicPr preferRelativeResize="0"/>
          <p:nvPr/>
        </p:nvPicPr>
        <p:blipFill rotWithShape="1">
          <a:blip r:embed="rId3">
            <a:alphaModFix/>
          </a:blip>
          <a:srcRect b="0" l="71113" r="0" t="0"/>
          <a:stretch/>
        </p:blipFill>
        <p:spPr>
          <a:xfrm>
            <a:off x="7257900" y="3092230"/>
            <a:ext cx="1425320" cy="1603631"/>
          </a:xfrm>
          <a:prstGeom prst="rect">
            <a:avLst/>
          </a:prstGeom>
          <a:noFill/>
          <a:ln>
            <a:noFill/>
          </a:ln>
        </p:spPr>
      </p:pic>
      <p:cxnSp>
        <p:nvCxnSpPr>
          <p:cNvPr id="207" name="Google Shape;207;p34"/>
          <p:cNvCxnSpPr>
            <a:endCxn id="205" idx="0"/>
          </p:cNvCxnSpPr>
          <p:nvPr/>
        </p:nvCxnSpPr>
        <p:spPr>
          <a:xfrm flipH="1">
            <a:off x="7970563" y="2066511"/>
            <a:ext cx="12600" cy="177900"/>
          </a:xfrm>
          <a:prstGeom prst="straightConnector1">
            <a:avLst/>
          </a:prstGeom>
          <a:noFill/>
          <a:ln cap="flat" cmpd="sng" w="9525">
            <a:solidFill>
              <a:schemeClr val="dk2"/>
            </a:solidFill>
            <a:prstDash val="solid"/>
            <a:round/>
            <a:headEnd len="sm" w="sm" type="none"/>
            <a:tailEnd len="med" w="med" type="triangle"/>
          </a:ln>
        </p:spPr>
      </p:cxnSp>
      <p:cxnSp>
        <p:nvCxnSpPr>
          <p:cNvPr id="208" name="Google Shape;208;p34"/>
          <p:cNvCxnSpPr>
            <a:stCxn id="205" idx="2"/>
            <a:endCxn id="206" idx="0"/>
          </p:cNvCxnSpPr>
          <p:nvPr/>
        </p:nvCxnSpPr>
        <p:spPr>
          <a:xfrm>
            <a:off x="7970563" y="2899095"/>
            <a:ext cx="0" cy="1932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tr"/>
              <a:t>VGG16 - VGG19</a:t>
            </a:r>
            <a:endParaRPr/>
          </a:p>
        </p:txBody>
      </p:sp>
      <p:pic>
        <p:nvPicPr>
          <p:cNvPr id="215" name="Google Shape;215;p35"/>
          <p:cNvPicPr preferRelativeResize="0"/>
          <p:nvPr/>
        </p:nvPicPr>
        <p:blipFill rotWithShape="1">
          <a:blip r:embed="rId3">
            <a:alphaModFix/>
          </a:blip>
          <a:srcRect b="0" l="0" r="0" t="0"/>
          <a:stretch/>
        </p:blipFill>
        <p:spPr>
          <a:xfrm>
            <a:off x="1539688" y="1382088"/>
            <a:ext cx="6064619" cy="341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